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6" r:id="rId4"/>
    <p:sldId id="261" r:id="rId5"/>
    <p:sldId id="258" r:id="rId6"/>
    <p:sldId id="260" r:id="rId7"/>
    <p:sldId id="262" r:id="rId8"/>
    <p:sldId id="263" r:id="rId9"/>
    <p:sldId id="269" r:id="rId10"/>
    <p:sldId id="264" r:id="rId11"/>
    <p:sldId id="257" r:id="rId12"/>
    <p:sldId id="265" r:id="rId13"/>
    <p:sldId id="271" r:id="rId14"/>
    <p:sldId id="26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4" d="100"/>
          <a:sy n="104" d="100"/>
        </p:scale>
        <p:origin x="150"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F3EE-0380-4832-8A80-A821AF8645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FBC66C9-7722-4AC7-A884-EB067F5813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2FFD492-613F-48B2-B424-572F8BBA4366}"/>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10C8316F-D6AB-4FE3-810E-C82B34F4C5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A2BA69-EB9A-4B78-830C-6ACDBE0E514D}"/>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57860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7A69-31BB-4392-937B-B4D971719DD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88ADCAA-BB10-4006-9CB1-256A780618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9F0757-9EE6-4469-B2F1-43A930BABB4E}"/>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FD714EF3-6AFE-4D5C-8124-FE03C1FC90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6B79F3-3DA4-4EB1-ACD8-AED560F2585C}"/>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1620353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2F0E27-EAAD-41E6-AE63-BCAD745F90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3D13FE-A3D8-43B3-862A-FED704844E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6096DC-F3F6-4250-8843-29B6C9140B6D}"/>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B794D5F8-D395-4588-AE52-939FF650C0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A3FDC6-51CE-4C28-B6E2-3A71C3354430}"/>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2934677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9BF7F-BD02-45B2-BF81-0846355B25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6F9754-62A4-41DE-BC1B-589235722F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77DF9D-924B-46F4-8CEB-E040D01A4D2A}"/>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3A27EF25-F3A7-43B1-A602-30F4A80868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0038B7-00C4-4595-8349-7A2E33CD32A8}"/>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2244557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F4C1-0108-4F48-B5F6-FF41C39C05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342EFD-DAB1-496F-9DDC-906B19B2E4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282824-7C7E-4B38-951E-E6AFCBC022F5}"/>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147A7D46-E660-42E9-9556-42D34DB883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C4F317-825F-463C-88AF-EC168388B4D4}"/>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2227479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1BDEC-3591-4019-B4A9-478FC157365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408AE7A-7CB2-4429-8F44-D4A389F34F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D36940C-6F63-4AFD-AB33-8FBE0B5821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7C26A4-05AD-48B3-8F30-3776226D4898}"/>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6" name="Footer Placeholder 5">
            <a:extLst>
              <a:ext uri="{FF2B5EF4-FFF2-40B4-BE49-F238E27FC236}">
                <a16:creationId xmlns:a16="http://schemas.microsoft.com/office/drawing/2014/main" id="{F1238323-98A0-4511-9D03-4F270472BD0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D58E33-6F4A-4C2D-B262-00E7425C22E0}"/>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1832499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F2AC-A946-4DA3-9671-82F84F5E77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394918-B622-4653-880F-527C74443A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A7908F-CC8B-462F-97DA-EF6642129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DF432E-0F8B-4C31-97EF-62205E8E66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7A704B-93AA-452B-8D4C-5069BCD709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F92C551-47CB-45DF-9193-B645444176CB}"/>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8" name="Footer Placeholder 7">
            <a:extLst>
              <a:ext uri="{FF2B5EF4-FFF2-40B4-BE49-F238E27FC236}">
                <a16:creationId xmlns:a16="http://schemas.microsoft.com/office/drawing/2014/main" id="{432CCD5D-F80B-4727-A9F8-5AA443CC6CC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64B8A91-43EA-4EF9-8B4C-226D45299BDC}"/>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1862312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E3D4-14AA-421D-800C-BD9253AC3D8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87A31E-6D76-4B25-8E44-6F498F66B818}"/>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4" name="Footer Placeholder 3">
            <a:extLst>
              <a:ext uri="{FF2B5EF4-FFF2-40B4-BE49-F238E27FC236}">
                <a16:creationId xmlns:a16="http://schemas.microsoft.com/office/drawing/2014/main" id="{07ABDF89-61BE-409C-BABB-B86FF28555F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461C6A7-F9A2-443A-9078-0DA231C63AFA}"/>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3708254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8E8AE-2C50-488A-97C0-1DC5E580B8EA}"/>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3" name="Footer Placeholder 2">
            <a:extLst>
              <a:ext uri="{FF2B5EF4-FFF2-40B4-BE49-F238E27FC236}">
                <a16:creationId xmlns:a16="http://schemas.microsoft.com/office/drawing/2014/main" id="{1315A5D6-F91A-43DC-9C20-40BA5B152FB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B6B9AEE-6182-4F3E-9ACE-8FE5D899DAB3}"/>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992589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BDA8-14A6-47DF-8A61-9E1C8901AA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F6F3874-25E7-4687-84DF-C18417E7DA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B2D43E9-1F55-484E-AAFF-19917D1BD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5BBF6C-1B61-424C-888D-700746087DD9}"/>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6" name="Footer Placeholder 5">
            <a:extLst>
              <a:ext uri="{FF2B5EF4-FFF2-40B4-BE49-F238E27FC236}">
                <a16:creationId xmlns:a16="http://schemas.microsoft.com/office/drawing/2014/main" id="{DDEB4B91-512E-490C-8C72-8472D1FDFB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4EE4A0-F459-4FEF-B40B-A9BCA6A9B510}"/>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68972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125A-242E-47E0-B04D-D5657FD84D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F149995-5BB6-4B95-B826-358035491C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259A1AA-062E-4E0A-A1F2-1C6AA47F1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69CBA4-445A-4B77-9395-005B3FDC6337}"/>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6" name="Footer Placeholder 5">
            <a:extLst>
              <a:ext uri="{FF2B5EF4-FFF2-40B4-BE49-F238E27FC236}">
                <a16:creationId xmlns:a16="http://schemas.microsoft.com/office/drawing/2014/main" id="{D975D250-9DB9-4549-A95D-2B924C44D8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B4B8B2-D36C-417B-9FF9-4D466CA55E62}"/>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612565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8D379-866C-4D41-962C-BFFFC8F834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7E7AF9-B267-4394-A478-72E507B32A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D9FB3C-7975-4987-9A7D-37F628F8AB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6C301EF8-C0A2-4B02-9CE9-4CF54BDCB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7DA97A4-EA01-4072-ACAD-AE81F921AD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D63D3-F9A0-4744-A41C-D3037A970A33}" type="slidenum">
              <a:rPr lang="en-GB" smtClean="0"/>
              <a:t>‹#›</a:t>
            </a:fld>
            <a:endParaRPr lang="en-GB"/>
          </a:p>
        </p:txBody>
      </p:sp>
    </p:spTree>
    <p:extLst>
      <p:ext uri="{BB962C8B-B14F-4D97-AF65-F5344CB8AC3E}">
        <p14:creationId xmlns:p14="http://schemas.microsoft.com/office/powerpoint/2010/main" val="50748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s>
</file>

<file path=ppt/slides/_rels/slide1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75EC1-F3A8-4142-B8E0-3F9865355D35}"/>
              </a:ext>
            </a:extLst>
          </p:cNvPr>
          <p:cNvSpPr>
            <a:spLocks noGrp="1"/>
          </p:cNvSpPr>
          <p:nvPr>
            <p:ph type="ctrTitle"/>
          </p:nvPr>
        </p:nvSpPr>
        <p:spPr/>
        <p:txBody>
          <a:bodyPr>
            <a:normAutofit/>
          </a:bodyPr>
          <a:lstStyle/>
          <a:p>
            <a:r>
              <a:rPr lang="en-GB" sz="9600" dirty="0">
                <a:solidFill>
                  <a:srgbClr val="002060"/>
                </a:solidFill>
                <a:latin typeface="Brush Script MT" panose="03060802040406070304" pitchFamily="66" charset="0"/>
              </a:rPr>
              <a:t>Match Five!</a:t>
            </a:r>
          </a:p>
        </p:txBody>
      </p:sp>
      <p:sp>
        <p:nvSpPr>
          <p:cNvPr id="3" name="Subtitle 2">
            <a:extLst>
              <a:ext uri="{FF2B5EF4-FFF2-40B4-BE49-F238E27FC236}">
                <a16:creationId xmlns:a16="http://schemas.microsoft.com/office/drawing/2014/main" id="{A5FCA9B0-E7CC-493D-A66B-885342265EBA}"/>
              </a:ext>
            </a:extLst>
          </p:cNvPr>
          <p:cNvSpPr>
            <a:spLocks noGrp="1"/>
          </p:cNvSpPr>
          <p:nvPr>
            <p:ph type="subTitle" idx="1"/>
          </p:nvPr>
        </p:nvSpPr>
        <p:spPr/>
        <p:txBody>
          <a:bodyPr/>
          <a:lstStyle/>
          <a:p>
            <a:r>
              <a:rPr lang="en-GB" dirty="0"/>
              <a:t>Questions…</a:t>
            </a:r>
          </a:p>
        </p:txBody>
      </p:sp>
    </p:spTree>
    <p:extLst>
      <p:ext uri="{BB962C8B-B14F-4D97-AF65-F5344CB8AC3E}">
        <p14:creationId xmlns:p14="http://schemas.microsoft.com/office/powerpoint/2010/main" val="923451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1749197" cy="523220"/>
          </a:xfrm>
          <a:prstGeom prst="rect">
            <a:avLst/>
          </a:prstGeom>
          <a:noFill/>
        </p:spPr>
        <p:txBody>
          <a:bodyPr wrap="none" rtlCol="0">
            <a:spAutoFit/>
          </a:bodyPr>
          <a:lstStyle/>
          <a:p>
            <a:r>
              <a:rPr lang="en-GB" sz="2800" i="1" dirty="0"/>
              <a:t>09. Cheese</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1930657" cy="2246769"/>
          </a:xfrm>
          <a:prstGeom prst="rect">
            <a:avLst/>
          </a:prstGeom>
          <a:noFill/>
        </p:spPr>
        <p:txBody>
          <a:bodyPr wrap="none" rtlCol="0">
            <a:spAutoFit/>
          </a:bodyPr>
          <a:lstStyle/>
          <a:p>
            <a:r>
              <a:rPr lang="en-GB" sz="2800" dirty="0"/>
              <a:t>1 American</a:t>
            </a:r>
          </a:p>
          <a:p>
            <a:r>
              <a:rPr lang="en-GB" sz="2800" dirty="0"/>
              <a:t>2 Brie</a:t>
            </a:r>
          </a:p>
          <a:p>
            <a:r>
              <a:rPr lang="en-GB" sz="2800" dirty="0"/>
              <a:t>3 Edam</a:t>
            </a:r>
          </a:p>
          <a:p>
            <a:r>
              <a:rPr lang="en-GB" sz="2800" dirty="0"/>
              <a:t>4 Emmental</a:t>
            </a:r>
          </a:p>
          <a:p>
            <a:r>
              <a:rPr lang="en-GB" sz="2800" dirty="0"/>
              <a:t>5 Stilton</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sp>
        <p:nvSpPr>
          <p:cNvPr id="21" name="Rectangle 20">
            <a:extLst>
              <a:ext uri="{FF2B5EF4-FFF2-40B4-BE49-F238E27FC236}">
                <a16:creationId xmlns:a16="http://schemas.microsoft.com/office/drawing/2014/main" id="{4AEB4FE9-075D-4293-807B-7B837DE23374}"/>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D</a:t>
            </a:r>
          </a:p>
          <a:p>
            <a:pPr algn="ctr"/>
            <a:r>
              <a:rPr lang="pt-BR" sz="3200" dirty="0">
                <a:solidFill>
                  <a:srgbClr val="002060"/>
                </a:solidFill>
                <a:latin typeface="Aharoni" panose="020B0604020202020204" pitchFamily="2" charset="-79"/>
                <a:cs typeface="Aharoni" panose="020B0604020202020204" pitchFamily="2" charset="-79"/>
              </a:rPr>
              <a:t>2 B</a:t>
            </a:r>
          </a:p>
          <a:p>
            <a:pPr algn="ctr"/>
            <a:r>
              <a:rPr lang="pt-BR" sz="3200" dirty="0">
                <a:solidFill>
                  <a:srgbClr val="002060"/>
                </a:solidFill>
                <a:latin typeface="Aharoni" panose="020B0604020202020204" pitchFamily="2" charset="-79"/>
                <a:cs typeface="Aharoni" panose="020B0604020202020204" pitchFamily="2" charset="-79"/>
              </a:rPr>
              <a:t>3 A</a:t>
            </a:r>
          </a:p>
          <a:p>
            <a:pPr algn="ctr"/>
            <a:r>
              <a:rPr lang="pt-BR" sz="3200" dirty="0">
                <a:solidFill>
                  <a:srgbClr val="002060"/>
                </a:solidFill>
                <a:latin typeface="Aharoni" panose="020B0604020202020204" pitchFamily="2" charset="-79"/>
                <a:cs typeface="Aharoni" panose="020B0604020202020204" pitchFamily="2" charset="-79"/>
              </a:rPr>
              <a:t>4 E</a:t>
            </a:r>
          </a:p>
          <a:p>
            <a:pPr algn="ctr"/>
            <a:r>
              <a:rPr lang="pt-BR" sz="3200" dirty="0">
                <a:solidFill>
                  <a:srgbClr val="002060"/>
                </a:solidFill>
                <a:latin typeface="Aharoni" panose="020B0604020202020204" pitchFamily="2" charset="-79"/>
                <a:cs typeface="Aharoni" panose="020B0604020202020204" pitchFamily="2" charset="-79"/>
              </a:rPr>
              <a:t>5 C</a:t>
            </a:r>
            <a:endParaRPr lang="en-GB" sz="3200" dirty="0">
              <a:solidFill>
                <a:srgbClr val="002060"/>
              </a:solidFill>
              <a:latin typeface="Aharoni" panose="020B0604020202020204" pitchFamily="2" charset="-79"/>
              <a:cs typeface="Aharoni" panose="020B0604020202020204" pitchFamily="2" charset="-79"/>
            </a:endParaRPr>
          </a:p>
        </p:txBody>
      </p:sp>
      <p:pic>
        <p:nvPicPr>
          <p:cNvPr id="8194" name="Picture 2" descr="Colston Bassett Blue Stilton, 2kg (Serves 18-20 people) | Costco UK">
            <a:extLst>
              <a:ext uri="{FF2B5EF4-FFF2-40B4-BE49-F238E27FC236}">
                <a16:creationId xmlns:a16="http://schemas.microsoft.com/office/drawing/2014/main" id="{178C7428-6BC1-4115-AB06-30EAE9312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398" y="2290529"/>
            <a:ext cx="2539998" cy="253999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rie Cheese Recipe | Cheese Maker Recipe | Cheese Making">
            <a:extLst>
              <a:ext uri="{FF2B5EF4-FFF2-40B4-BE49-F238E27FC236}">
                <a16:creationId xmlns:a16="http://schemas.microsoft.com/office/drawing/2014/main" id="{CAF5B676-F28D-445B-8BDA-45E2A0D81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5672" y="493551"/>
            <a:ext cx="2984895" cy="198993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dam Cheese Making Recipe | Cheese Maker | Cheese Supply Co">
            <a:extLst>
              <a:ext uri="{FF2B5EF4-FFF2-40B4-BE49-F238E27FC236}">
                <a16:creationId xmlns:a16="http://schemas.microsoft.com/office/drawing/2014/main" id="{94C5B362-29B4-42AC-8746-6D43B72C0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214" y="765084"/>
            <a:ext cx="3093004" cy="192346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What is Emmentaler Cheese?">
            <a:extLst>
              <a:ext uri="{FF2B5EF4-FFF2-40B4-BE49-F238E27FC236}">
                <a16:creationId xmlns:a16="http://schemas.microsoft.com/office/drawing/2014/main" id="{D575B864-4042-4684-9413-00A2C48C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0776" y="4608429"/>
            <a:ext cx="3253806" cy="216920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American cheese">
            <a:extLst>
              <a:ext uri="{FF2B5EF4-FFF2-40B4-BE49-F238E27FC236}">
                <a16:creationId xmlns:a16="http://schemas.microsoft.com/office/drawing/2014/main" id="{DFFD65C9-A5A4-413F-9235-49F8CE3BE2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994" y="4561322"/>
            <a:ext cx="3033691" cy="216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617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1808508" cy="523220"/>
          </a:xfrm>
          <a:prstGeom prst="rect">
            <a:avLst/>
          </a:prstGeom>
          <a:noFill/>
        </p:spPr>
        <p:txBody>
          <a:bodyPr wrap="none" rtlCol="0">
            <a:spAutoFit/>
          </a:bodyPr>
          <a:lstStyle/>
          <a:p>
            <a:r>
              <a:rPr lang="en-GB" sz="2800" i="1" dirty="0"/>
              <a:t>10. Writing</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1622560" cy="2246769"/>
          </a:xfrm>
          <a:prstGeom prst="rect">
            <a:avLst/>
          </a:prstGeom>
          <a:noFill/>
        </p:spPr>
        <p:txBody>
          <a:bodyPr wrap="none" rtlCol="0">
            <a:spAutoFit/>
          </a:bodyPr>
          <a:lstStyle/>
          <a:p>
            <a:r>
              <a:rPr lang="en-GB" sz="2800" dirty="0"/>
              <a:t>1 </a:t>
            </a:r>
            <a:r>
              <a:rPr lang="fr-FR" sz="2800" dirty="0" err="1"/>
              <a:t>Chinese</a:t>
            </a:r>
            <a:endParaRPr lang="fr-FR" sz="2800" dirty="0"/>
          </a:p>
          <a:p>
            <a:r>
              <a:rPr lang="fr-FR" sz="2800" dirty="0"/>
              <a:t>2 Greek</a:t>
            </a:r>
          </a:p>
          <a:p>
            <a:r>
              <a:rPr lang="fr-FR" sz="2800" dirty="0"/>
              <a:t>3 </a:t>
            </a:r>
            <a:r>
              <a:rPr lang="fr-FR" sz="2800" dirty="0" err="1"/>
              <a:t>Korean</a:t>
            </a:r>
            <a:endParaRPr lang="fr-FR" sz="2800" dirty="0"/>
          </a:p>
          <a:p>
            <a:r>
              <a:rPr lang="fr-FR" sz="2800" dirty="0"/>
              <a:t>4 </a:t>
            </a:r>
            <a:r>
              <a:rPr lang="fr-FR" sz="2800" dirty="0" err="1"/>
              <a:t>Linear</a:t>
            </a:r>
            <a:r>
              <a:rPr lang="fr-FR" sz="2800" dirty="0"/>
              <a:t> B</a:t>
            </a:r>
          </a:p>
          <a:p>
            <a:r>
              <a:rPr lang="fr-FR" sz="2800" dirty="0"/>
              <a:t>5 Thai</a:t>
            </a:r>
            <a:endParaRPr lang="en-GB" sz="2800" dirty="0"/>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535083" y="3260080"/>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sp>
        <p:nvSpPr>
          <p:cNvPr id="18" name="Rectangle 17">
            <a:extLst>
              <a:ext uri="{FF2B5EF4-FFF2-40B4-BE49-F238E27FC236}">
                <a16:creationId xmlns:a16="http://schemas.microsoft.com/office/drawing/2014/main" id="{39929703-6725-4C04-AA55-B40161D71C1E}"/>
              </a:ext>
            </a:extLst>
          </p:cNvPr>
          <p:cNvSpPr/>
          <p:nvPr/>
        </p:nvSpPr>
        <p:spPr>
          <a:xfrm>
            <a:off x="7930581" y="1064255"/>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DBD5C967-21DB-4A39-8C3C-84708ABA46FE}"/>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D</a:t>
            </a:r>
          </a:p>
          <a:p>
            <a:pPr algn="ctr"/>
            <a:r>
              <a:rPr lang="pt-BR" sz="3200" dirty="0">
                <a:solidFill>
                  <a:srgbClr val="002060"/>
                </a:solidFill>
                <a:latin typeface="Aharoni" panose="020B0604020202020204" pitchFamily="2" charset="-79"/>
                <a:cs typeface="Aharoni" panose="020B0604020202020204" pitchFamily="2" charset="-79"/>
              </a:rPr>
              <a:t>2 E</a:t>
            </a:r>
          </a:p>
          <a:p>
            <a:pPr algn="ctr"/>
            <a:r>
              <a:rPr lang="pt-BR" sz="3200" dirty="0">
                <a:solidFill>
                  <a:srgbClr val="002060"/>
                </a:solidFill>
                <a:latin typeface="Aharoni" panose="020B0604020202020204" pitchFamily="2" charset="-79"/>
                <a:cs typeface="Aharoni" panose="020B0604020202020204" pitchFamily="2" charset="-79"/>
              </a:rPr>
              <a:t>3 B</a:t>
            </a:r>
          </a:p>
          <a:p>
            <a:pPr algn="ctr"/>
            <a:r>
              <a:rPr lang="pt-BR" sz="3200" dirty="0">
                <a:solidFill>
                  <a:srgbClr val="002060"/>
                </a:solidFill>
                <a:latin typeface="Aharoni" panose="020B0604020202020204" pitchFamily="2" charset="-79"/>
                <a:cs typeface="Aharoni" panose="020B0604020202020204" pitchFamily="2" charset="-79"/>
              </a:rPr>
              <a:t>4 C</a:t>
            </a:r>
          </a:p>
          <a:p>
            <a:pPr algn="ctr"/>
            <a:r>
              <a:rPr lang="pt-BR" sz="3200" dirty="0">
                <a:solidFill>
                  <a:srgbClr val="002060"/>
                </a:solidFill>
                <a:latin typeface="Aharoni" panose="020B0604020202020204" pitchFamily="2" charset="-79"/>
                <a:cs typeface="Aharoni" panose="020B0604020202020204" pitchFamily="2" charset="-79"/>
              </a:rPr>
              <a:t>5 B</a:t>
            </a:r>
            <a:endParaRPr lang="en-GB" sz="3200" dirty="0">
              <a:solidFill>
                <a:srgbClr val="002060"/>
              </a:solidFill>
              <a:latin typeface="Aharoni" panose="020B0604020202020204" pitchFamily="2" charset="-79"/>
              <a:cs typeface="Aharoni" panose="020B0604020202020204" pitchFamily="2" charset="-79"/>
            </a:endParaRPr>
          </a:p>
        </p:txBody>
      </p:sp>
      <p:pic>
        <p:nvPicPr>
          <p:cNvPr id="3076" name="Picture 4" descr="Chinese characters - Wikipedia">
            <a:extLst>
              <a:ext uri="{FF2B5EF4-FFF2-40B4-BE49-F238E27FC236}">
                <a16:creationId xmlns:a16="http://schemas.microsoft.com/office/drawing/2014/main" id="{C50F07F7-FD8B-4E01-9182-0144FFAAA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861" y="5058002"/>
            <a:ext cx="20955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TAN: Package linearb">
            <a:extLst>
              <a:ext uri="{FF2B5EF4-FFF2-40B4-BE49-F238E27FC236}">
                <a16:creationId xmlns:a16="http://schemas.microsoft.com/office/drawing/2014/main" id="{7D4299A6-BB51-4B56-8B3D-C8FDC134E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801" y="2723911"/>
            <a:ext cx="4971345" cy="165711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reek Alphabet letters, about the greek alphabet">
            <a:extLst>
              <a:ext uri="{FF2B5EF4-FFF2-40B4-BE49-F238E27FC236}">
                <a16:creationId xmlns:a16="http://schemas.microsoft.com/office/drawing/2014/main" id="{B01490B2-5C87-4BBD-AA74-A0F83C256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1795" y="4170896"/>
            <a:ext cx="2765296" cy="26862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Life As An Expat in Bangkok – Part 3: Language | Planet Bell">
            <a:extLst>
              <a:ext uri="{FF2B5EF4-FFF2-40B4-BE49-F238E27FC236}">
                <a16:creationId xmlns:a16="http://schemas.microsoft.com/office/drawing/2014/main" id="{E005EB88-ABFE-44A7-A136-BE9CB45D73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6734" y="687357"/>
            <a:ext cx="3673686" cy="193577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Korean Languages - World Englishes">
            <a:extLst>
              <a:ext uri="{FF2B5EF4-FFF2-40B4-BE49-F238E27FC236}">
                <a16:creationId xmlns:a16="http://schemas.microsoft.com/office/drawing/2014/main" id="{3B9D59C2-7125-4E35-BEA6-36E568DE02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485" y="796065"/>
            <a:ext cx="3157936" cy="1858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020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2684004" cy="523220"/>
          </a:xfrm>
          <a:prstGeom prst="rect">
            <a:avLst/>
          </a:prstGeom>
          <a:noFill/>
        </p:spPr>
        <p:txBody>
          <a:bodyPr wrap="none" rtlCol="0">
            <a:spAutoFit/>
          </a:bodyPr>
          <a:lstStyle/>
          <a:p>
            <a:r>
              <a:rPr lang="en-GB" sz="2800" i="1" dirty="0"/>
              <a:t>11. Iconic Movies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3390672" cy="2246769"/>
          </a:xfrm>
          <a:prstGeom prst="rect">
            <a:avLst/>
          </a:prstGeom>
          <a:noFill/>
        </p:spPr>
        <p:txBody>
          <a:bodyPr wrap="none" rtlCol="0">
            <a:spAutoFit/>
          </a:bodyPr>
          <a:lstStyle/>
          <a:p>
            <a:r>
              <a:rPr lang="en-GB" sz="2800" dirty="0"/>
              <a:t>1 Gone with the Wind</a:t>
            </a:r>
          </a:p>
          <a:p>
            <a:r>
              <a:rPr lang="en-GB" sz="2800" dirty="0"/>
              <a:t>2 Jaws</a:t>
            </a:r>
          </a:p>
          <a:p>
            <a:r>
              <a:rPr lang="en-GB" sz="2800" dirty="0"/>
              <a:t>3 North by Northwest</a:t>
            </a:r>
          </a:p>
          <a:p>
            <a:r>
              <a:rPr lang="en-GB" sz="2800" dirty="0"/>
              <a:t>4 The Godfather</a:t>
            </a:r>
          </a:p>
          <a:p>
            <a:r>
              <a:rPr lang="en-GB" sz="2800" dirty="0"/>
              <a:t>5 The Graduate</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7916999" y="1192412"/>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339650" y="5168924"/>
            <a:ext cx="385042" cy="584775"/>
          </a:xfrm>
          <a:prstGeom prst="rect">
            <a:avLst/>
          </a:prstGeom>
          <a:noFill/>
        </p:spPr>
        <p:txBody>
          <a:bodyPr wrap="none" rtlCol="0">
            <a:spAutoFit/>
          </a:bodyPr>
          <a:lstStyle/>
          <a:p>
            <a:r>
              <a:rPr lang="en-GB" sz="3200" b="1" dirty="0"/>
              <a:t>E</a:t>
            </a:r>
          </a:p>
        </p:txBody>
      </p:sp>
      <p:sp>
        <p:nvSpPr>
          <p:cNvPr id="21" name="Rectangle 20">
            <a:extLst>
              <a:ext uri="{FF2B5EF4-FFF2-40B4-BE49-F238E27FC236}">
                <a16:creationId xmlns:a16="http://schemas.microsoft.com/office/drawing/2014/main" id="{3425D3A0-55C4-4598-AC6A-2638992A647E}"/>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E</a:t>
            </a:r>
          </a:p>
          <a:p>
            <a:pPr algn="ctr"/>
            <a:r>
              <a:rPr lang="pt-BR" sz="3200" dirty="0">
                <a:solidFill>
                  <a:srgbClr val="002060"/>
                </a:solidFill>
                <a:latin typeface="Aharoni" panose="020B0604020202020204" pitchFamily="2" charset="-79"/>
                <a:cs typeface="Aharoni" panose="020B0604020202020204" pitchFamily="2" charset="-79"/>
              </a:rPr>
              <a:t>2 D</a:t>
            </a:r>
          </a:p>
          <a:p>
            <a:pPr algn="ctr"/>
            <a:r>
              <a:rPr lang="pt-BR" sz="3200" dirty="0">
                <a:solidFill>
                  <a:srgbClr val="002060"/>
                </a:solidFill>
                <a:latin typeface="Aharoni" panose="020B0604020202020204" pitchFamily="2" charset="-79"/>
                <a:cs typeface="Aharoni" panose="020B0604020202020204" pitchFamily="2" charset="-79"/>
              </a:rPr>
              <a:t>3 A</a:t>
            </a:r>
          </a:p>
          <a:p>
            <a:pPr algn="ctr"/>
            <a:r>
              <a:rPr lang="pt-BR" sz="3200" dirty="0">
                <a:solidFill>
                  <a:srgbClr val="002060"/>
                </a:solidFill>
                <a:latin typeface="Aharoni" panose="020B0604020202020204" pitchFamily="2" charset="-79"/>
                <a:cs typeface="Aharoni" panose="020B0604020202020204" pitchFamily="2" charset="-79"/>
              </a:rPr>
              <a:t>4 C</a:t>
            </a:r>
          </a:p>
          <a:p>
            <a:pPr algn="ctr"/>
            <a:r>
              <a:rPr lang="pt-BR" sz="3200" dirty="0">
                <a:solidFill>
                  <a:srgbClr val="002060"/>
                </a:solidFill>
                <a:latin typeface="Aharoni" panose="020B0604020202020204" pitchFamily="2" charset="-79"/>
                <a:cs typeface="Aharoni" panose="020B0604020202020204" pitchFamily="2" charset="-79"/>
              </a:rPr>
              <a:t>5 B</a:t>
            </a:r>
            <a:endParaRPr lang="en-GB" sz="3200" dirty="0">
              <a:solidFill>
                <a:srgbClr val="002060"/>
              </a:solidFill>
              <a:latin typeface="Aharoni" panose="020B0604020202020204" pitchFamily="2" charset="-79"/>
              <a:cs typeface="Aharoni" panose="020B0604020202020204" pitchFamily="2" charset="-79"/>
            </a:endParaRPr>
          </a:p>
        </p:txBody>
      </p:sp>
      <p:pic>
        <p:nvPicPr>
          <p:cNvPr id="10244" name="Picture 4">
            <a:extLst>
              <a:ext uri="{FF2B5EF4-FFF2-40B4-BE49-F238E27FC236}">
                <a16:creationId xmlns:a16="http://schemas.microsoft.com/office/drawing/2014/main" id="{232004A7-40F2-40AF-9A47-B5061E22A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398" y="2590218"/>
            <a:ext cx="3631140" cy="224676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A4BC70CC-E60B-42A4-A927-929216E67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206" y="827548"/>
            <a:ext cx="3161325" cy="195607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1D9C0B37-E9BF-499C-85EA-60E30AE4B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205" y="4511523"/>
            <a:ext cx="3414500" cy="2112722"/>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ABD965B1-BFD1-443D-AD77-FBE841C69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4906" y="4798391"/>
            <a:ext cx="3087863" cy="191061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667D3279-7AD1-433D-9E53-9A45856344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1667" y="600941"/>
            <a:ext cx="3300465" cy="204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96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1980029" cy="523220"/>
          </a:xfrm>
          <a:prstGeom prst="rect">
            <a:avLst/>
          </a:prstGeom>
          <a:noFill/>
        </p:spPr>
        <p:txBody>
          <a:bodyPr wrap="none" rtlCol="0">
            <a:spAutoFit/>
          </a:bodyPr>
          <a:lstStyle/>
          <a:p>
            <a:r>
              <a:rPr lang="en-GB" sz="2800" i="1" dirty="0"/>
              <a:t>12. Clangers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3289683" cy="2246769"/>
          </a:xfrm>
          <a:prstGeom prst="rect">
            <a:avLst/>
          </a:prstGeom>
          <a:noFill/>
        </p:spPr>
        <p:txBody>
          <a:bodyPr wrap="none" rtlCol="0">
            <a:spAutoFit/>
          </a:bodyPr>
          <a:lstStyle/>
          <a:p>
            <a:r>
              <a:rPr lang="en-GB" sz="2800" dirty="0"/>
              <a:t>1 </a:t>
            </a:r>
            <a:r>
              <a:rPr lang="en-GB" sz="2800" b="0" i="0" dirty="0">
                <a:solidFill>
                  <a:srgbClr val="202122"/>
                </a:solidFill>
                <a:effectLst/>
                <a:latin typeface="Arial" panose="020B0604020202020204" pitchFamily="34" charset="0"/>
              </a:rPr>
              <a:t>Major Clanger</a:t>
            </a:r>
            <a:endParaRPr lang="en-GB" sz="2800" dirty="0"/>
          </a:p>
          <a:p>
            <a:r>
              <a:rPr lang="en-GB" sz="2800" dirty="0"/>
              <a:t>2 </a:t>
            </a:r>
            <a:r>
              <a:rPr lang="en-GB" sz="2800" b="0" i="0" dirty="0">
                <a:solidFill>
                  <a:srgbClr val="202122"/>
                </a:solidFill>
                <a:effectLst/>
                <a:latin typeface="Arial" panose="020B0604020202020204" pitchFamily="34" charset="0"/>
              </a:rPr>
              <a:t>Mother Clanger</a:t>
            </a:r>
            <a:endParaRPr lang="en-GB" sz="2800" dirty="0"/>
          </a:p>
          <a:p>
            <a:r>
              <a:rPr lang="en-GB" sz="2800" dirty="0"/>
              <a:t>3 </a:t>
            </a:r>
            <a:r>
              <a:rPr lang="en-GB" sz="2800" b="0" i="0" dirty="0">
                <a:solidFill>
                  <a:srgbClr val="202122"/>
                </a:solidFill>
                <a:effectLst/>
                <a:latin typeface="Arial" panose="020B0604020202020204" pitchFamily="34" charset="0"/>
              </a:rPr>
              <a:t>Small Clanger</a:t>
            </a:r>
            <a:endParaRPr lang="en-GB" sz="2800" dirty="0"/>
          </a:p>
          <a:p>
            <a:r>
              <a:rPr lang="en-GB" sz="2800" dirty="0"/>
              <a:t>4 </a:t>
            </a:r>
            <a:r>
              <a:rPr lang="en-GB" sz="2800" b="0" i="0" dirty="0">
                <a:solidFill>
                  <a:srgbClr val="202122"/>
                </a:solidFill>
                <a:effectLst/>
                <a:latin typeface="Arial" panose="020B0604020202020204" pitchFamily="34" charset="0"/>
              </a:rPr>
              <a:t>The Soup Dragon</a:t>
            </a:r>
            <a:endParaRPr lang="en-GB" sz="2800" dirty="0"/>
          </a:p>
          <a:p>
            <a:r>
              <a:rPr lang="en-GB" sz="2800" dirty="0"/>
              <a:t>5 </a:t>
            </a:r>
            <a:r>
              <a:rPr lang="en-GB" sz="2800" b="0" i="0" dirty="0">
                <a:solidFill>
                  <a:srgbClr val="202122"/>
                </a:solidFill>
                <a:effectLst/>
                <a:latin typeface="Arial" panose="020B0604020202020204" pitchFamily="34" charset="0"/>
              </a:rPr>
              <a:t>Tiny Clanger</a:t>
            </a:r>
            <a:endParaRPr lang="en-GB" sz="2800" dirty="0"/>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5908" y="5097043"/>
            <a:ext cx="385042" cy="584775"/>
          </a:xfrm>
          <a:prstGeom prst="rect">
            <a:avLst/>
          </a:prstGeom>
          <a:noFill/>
        </p:spPr>
        <p:txBody>
          <a:bodyPr wrap="none" rtlCol="0">
            <a:spAutoFit/>
          </a:bodyPr>
          <a:lstStyle/>
          <a:p>
            <a:r>
              <a:rPr lang="en-GB" sz="3200" b="1" dirty="0"/>
              <a:t>E</a:t>
            </a:r>
          </a:p>
        </p:txBody>
      </p:sp>
      <p:sp>
        <p:nvSpPr>
          <p:cNvPr id="21" name="Rectangle 20">
            <a:extLst>
              <a:ext uri="{FF2B5EF4-FFF2-40B4-BE49-F238E27FC236}">
                <a16:creationId xmlns:a16="http://schemas.microsoft.com/office/drawing/2014/main" id="{38ED4D93-8AE9-48A7-88B2-06AC6AFB47EE}"/>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E</a:t>
            </a:r>
          </a:p>
          <a:p>
            <a:pPr algn="ctr"/>
            <a:r>
              <a:rPr lang="pt-BR" sz="3200" dirty="0">
                <a:solidFill>
                  <a:srgbClr val="002060"/>
                </a:solidFill>
                <a:latin typeface="Aharoni" panose="020B0604020202020204" pitchFamily="2" charset="-79"/>
                <a:cs typeface="Aharoni" panose="020B0604020202020204" pitchFamily="2" charset="-79"/>
              </a:rPr>
              <a:t>2 D</a:t>
            </a:r>
          </a:p>
          <a:p>
            <a:pPr algn="ctr"/>
            <a:r>
              <a:rPr lang="pt-BR" sz="3200" dirty="0">
                <a:solidFill>
                  <a:srgbClr val="002060"/>
                </a:solidFill>
                <a:latin typeface="Aharoni" panose="020B0604020202020204" pitchFamily="2" charset="-79"/>
                <a:cs typeface="Aharoni" panose="020B0604020202020204" pitchFamily="2" charset="-79"/>
              </a:rPr>
              <a:t>3 A</a:t>
            </a:r>
          </a:p>
          <a:p>
            <a:pPr algn="ctr"/>
            <a:r>
              <a:rPr lang="pt-BR" sz="3200" dirty="0">
                <a:solidFill>
                  <a:srgbClr val="002060"/>
                </a:solidFill>
                <a:latin typeface="Aharoni" panose="020B0604020202020204" pitchFamily="2" charset="-79"/>
                <a:cs typeface="Aharoni" panose="020B0604020202020204" pitchFamily="2" charset="-79"/>
              </a:rPr>
              <a:t>4 D</a:t>
            </a:r>
          </a:p>
          <a:p>
            <a:pPr algn="ctr"/>
            <a:r>
              <a:rPr lang="pt-BR" sz="3200" dirty="0">
                <a:solidFill>
                  <a:srgbClr val="002060"/>
                </a:solidFill>
                <a:latin typeface="Aharoni" panose="020B0604020202020204" pitchFamily="2" charset="-79"/>
                <a:cs typeface="Aharoni" panose="020B0604020202020204" pitchFamily="2" charset="-79"/>
              </a:rPr>
              <a:t>5 B</a:t>
            </a:r>
            <a:endParaRPr lang="en-GB" sz="3200" dirty="0">
              <a:solidFill>
                <a:srgbClr val="002060"/>
              </a:solidFill>
              <a:latin typeface="Aharoni" panose="020B0604020202020204" pitchFamily="2" charset="-79"/>
              <a:cs typeface="Aharoni" panose="020B0604020202020204" pitchFamily="2" charset="-79"/>
            </a:endParaRPr>
          </a:p>
        </p:txBody>
      </p:sp>
      <p:pic>
        <p:nvPicPr>
          <p:cNvPr id="4" name="Picture 3">
            <a:extLst>
              <a:ext uri="{FF2B5EF4-FFF2-40B4-BE49-F238E27FC236}">
                <a16:creationId xmlns:a16="http://schemas.microsoft.com/office/drawing/2014/main" id="{352EF257-6A79-4234-B26B-DC32848208D3}"/>
              </a:ext>
            </a:extLst>
          </p:cNvPr>
          <p:cNvPicPr>
            <a:picLocks noChangeAspect="1"/>
          </p:cNvPicPr>
          <p:nvPr/>
        </p:nvPicPr>
        <p:blipFill>
          <a:blip r:embed="rId2"/>
          <a:stretch>
            <a:fillRect/>
          </a:stretch>
        </p:blipFill>
        <p:spPr>
          <a:xfrm>
            <a:off x="9149077" y="484671"/>
            <a:ext cx="2503055" cy="1877291"/>
          </a:xfrm>
          <a:prstGeom prst="rect">
            <a:avLst/>
          </a:prstGeom>
        </p:spPr>
      </p:pic>
      <p:pic>
        <p:nvPicPr>
          <p:cNvPr id="5" name="Picture 4">
            <a:extLst>
              <a:ext uri="{FF2B5EF4-FFF2-40B4-BE49-F238E27FC236}">
                <a16:creationId xmlns:a16="http://schemas.microsoft.com/office/drawing/2014/main" id="{D71E083C-E1CD-4DC1-84AF-05C8FFF1A35D}"/>
              </a:ext>
            </a:extLst>
          </p:cNvPr>
          <p:cNvPicPr>
            <a:picLocks noChangeAspect="1"/>
          </p:cNvPicPr>
          <p:nvPr/>
        </p:nvPicPr>
        <p:blipFill>
          <a:blip r:embed="rId3"/>
          <a:stretch>
            <a:fillRect/>
          </a:stretch>
        </p:blipFill>
        <p:spPr>
          <a:xfrm>
            <a:off x="4814765" y="280316"/>
            <a:ext cx="3048000" cy="2286000"/>
          </a:xfrm>
          <a:prstGeom prst="rect">
            <a:avLst/>
          </a:prstGeom>
        </p:spPr>
      </p:pic>
      <p:pic>
        <p:nvPicPr>
          <p:cNvPr id="6" name="Picture 5">
            <a:extLst>
              <a:ext uri="{FF2B5EF4-FFF2-40B4-BE49-F238E27FC236}">
                <a16:creationId xmlns:a16="http://schemas.microsoft.com/office/drawing/2014/main" id="{680794EB-FF0C-4D2D-AD9F-7CB534B3F69A}"/>
              </a:ext>
            </a:extLst>
          </p:cNvPr>
          <p:cNvPicPr>
            <a:picLocks noChangeAspect="1"/>
          </p:cNvPicPr>
          <p:nvPr/>
        </p:nvPicPr>
        <p:blipFill>
          <a:blip r:embed="rId4"/>
          <a:stretch>
            <a:fillRect/>
          </a:stretch>
        </p:blipFill>
        <p:spPr>
          <a:xfrm>
            <a:off x="9665735" y="4395379"/>
            <a:ext cx="2422236" cy="2422236"/>
          </a:xfrm>
          <a:prstGeom prst="rect">
            <a:avLst/>
          </a:prstGeom>
        </p:spPr>
      </p:pic>
      <p:pic>
        <p:nvPicPr>
          <p:cNvPr id="7" name="Picture 6">
            <a:extLst>
              <a:ext uri="{FF2B5EF4-FFF2-40B4-BE49-F238E27FC236}">
                <a16:creationId xmlns:a16="http://schemas.microsoft.com/office/drawing/2014/main" id="{354425AA-D72A-4A6D-A3EC-FB1DABCC7E1C}"/>
              </a:ext>
            </a:extLst>
          </p:cNvPr>
          <p:cNvPicPr>
            <a:picLocks noChangeAspect="1"/>
          </p:cNvPicPr>
          <p:nvPr/>
        </p:nvPicPr>
        <p:blipFill>
          <a:blip r:embed="rId5"/>
          <a:stretch>
            <a:fillRect/>
          </a:stretch>
        </p:blipFill>
        <p:spPr>
          <a:xfrm>
            <a:off x="4783612" y="4718852"/>
            <a:ext cx="2466975" cy="1847850"/>
          </a:xfrm>
          <a:prstGeom prst="rect">
            <a:avLst/>
          </a:prstGeom>
        </p:spPr>
      </p:pic>
      <p:pic>
        <p:nvPicPr>
          <p:cNvPr id="8" name="Picture 7">
            <a:extLst>
              <a:ext uri="{FF2B5EF4-FFF2-40B4-BE49-F238E27FC236}">
                <a16:creationId xmlns:a16="http://schemas.microsoft.com/office/drawing/2014/main" id="{B3980285-898C-4DE6-BC53-64DCB440B686}"/>
              </a:ext>
            </a:extLst>
          </p:cNvPr>
          <p:cNvPicPr>
            <a:picLocks noChangeAspect="1"/>
          </p:cNvPicPr>
          <p:nvPr/>
        </p:nvPicPr>
        <p:blipFill>
          <a:blip r:embed="rId6"/>
          <a:stretch>
            <a:fillRect/>
          </a:stretch>
        </p:blipFill>
        <p:spPr>
          <a:xfrm>
            <a:off x="7517390" y="2670644"/>
            <a:ext cx="2466975" cy="1847850"/>
          </a:xfrm>
          <a:prstGeom prst="rect">
            <a:avLst/>
          </a:prstGeom>
        </p:spPr>
      </p:pic>
    </p:spTree>
    <p:extLst>
      <p:ext uri="{BB962C8B-B14F-4D97-AF65-F5344CB8AC3E}">
        <p14:creationId xmlns:p14="http://schemas.microsoft.com/office/powerpoint/2010/main" val="3575350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715761" cy="523220"/>
          </a:xfrm>
          <a:prstGeom prst="rect">
            <a:avLst/>
          </a:prstGeom>
          <a:noFill/>
        </p:spPr>
        <p:txBody>
          <a:bodyPr wrap="none" rtlCol="0">
            <a:spAutoFit/>
          </a:bodyPr>
          <a:lstStyle/>
          <a:p>
            <a:r>
              <a:rPr lang="en-GB" sz="2800" i="1" dirty="0"/>
              <a:t>13. Who are the parents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2028119" cy="2246769"/>
          </a:xfrm>
          <a:prstGeom prst="rect">
            <a:avLst/>
          </a:prstGeom>
          <a:noFill/>
        </p:spPr>
        <p:txBody>
          <a:bodyPr wrap="none" rtlCol="0">
            <a:spAutoFit/>
          </a:bodyPr>
          <a:lstStyle/>
          <a:p>
            <a:r>
              <a:rPr lang="en-GB" sz="2800" dirty="0"/>
              <a:t>1 Blue Ivy</a:t>
            </a:r>
          </a:p>
          <a:p>
            <a:r>
              <a:rPr lang="en-GB" sz="2800" dirty="0"/>
              <a:t>2 Daisy Dove</a:t>
            </a:r>
          </a:p>
          <a:p>
            <a:r>
              <a:rPr lang="en-GB" sz="2800" dirty="0"/>
              <a:t>3 Moon Unit</a:t>
            </a:r>
          </a:p>
          <a:p>
            <a:r>
              <a:rPr lang="en-GB" sz="2800" dirty="0"/>
              <a:t>4 North</a:t>
            </a:r>
          </a:p>
          <a:p>
            <a:r>
              <a:rPr lang="en-GB" sz="2800" dirty="0"/>
              <a:t>5 Rumer</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291593" y="3429000"/>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330384" y="948810"/>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7984538" y="4655127"/>
            <a:ext cx="385042" cy="584775"/>
          </a:xfrm>
          <a:prstGeom prst="rect">
            <a:avLst/>
          </a:prstGeom>
          <a:noFill/>
        </p:spPr>
        <p:txBody>
          <a:bodyPr wrap="none" rtlCol="0">
            <a:spAutoFit/>
          </a:bodyPr>
          <a:lstStyle/>
          <a:p>
            <a:r>
              <a:rPr lang="en-GB" sz="3200" b="1" dirty="0"/>
              <a:t>E</a:t>
            </a:r>
          </a:p>
        </p:txBody>
      </p:sp>
      <p:sp>
        <p:nvSpPr>
          <p:cNvPr id="26" name="Rectangle 25">
            <a:extLst>
              <a:ext uri="{FF2B5EF4-FFF2-40B4-BE49-F238E27FC236}">
                <a16:creationId xmlns:a16="http://schemas.microsoft.com/office/drawing/2014/main" id="{347F5931-4AF1-44EA-A34D-362D371FFF5B}"/>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D</a:t>
            </a:r>
          </a:p>
          <a:p>
            <a:pPr algn="ctr"/>
            <a:r>
              <a:rPr lang="pt-BR" sz="3200" dirty="0">
                <a:solidFill>
                  <a:srgbClr val="002060"/>
                </a:solidFill>
                <a:latin typeface="Aharoni" panose="020B0604020202020204" pitchFamily="2" charset="-79"/>
                <a:cs typeface="Aharoni" panose="020B0604020202020204" pitchFamily="2" charset="-79"/>
              </a:rPr>
              <a:t>2 E</a:t>
            </a:r>
          </a:p>
          <a:p>
            <a:pPr algn="ctr"/>
            <a:r>
              <a:rPr lang="pt-BR" sz="3200" dirty="0">
                <a:solidFill>
                  <a:srgbClr val="002060"/>
                </a:solidFill>
                <a:latin typeface="Aharoni" panose="020B0604020202020204" pitchFamily="2" charset="-79"/>
                <a:cs typeface="Aharoni" panose="020B0604020202020204" pitchFamily="2" charset="-79"/>
              </a:rPr>
              <a:t>3 B</a:t>
            </a:r>
          </a:p>
          <a:p>
            <a:pPr algn="ctr"/>
            <a:r>
              <a:rPr lang="pt-BR" sz="3200" dirty="0">
                <a:solidFill>
                  <a:srgbClr val="002060"/>
                </a:solidFill>
                <a:latin typeface="Aharoni" panose="020B0604020202020204" pitchFamily="2" charset="-79"/>
                <a:cs typeface="Aharoni" panose="020B0604020202020204" pitchFamily="2" charset="-79"/>
              </a:rPr>
              <a:t>4 A</a:t>
            </a:r>
          </a:p>
          <a:p>
            <a:pPr algn="ctr"/>
            <a:r>
              <a:rPr lang="pt-BR" sz="3200" dirty="0">
                <a:solidFill>
                  <a:srgbClr val="002060"/>
                </a:solidFill>
                <a:latin typeface="Aharoni" panose="020B0604020202020204" pitchFamily="2" charset="-79"/>
                <a:cs typeface="Aharoni" panose="020B0604020202020204" pitchFamily="2" charset="-79"/>
              </a:rPr>
              <a:t>5 C</a:t>
            </a:r>
            <a:endParaRPr lang="en-GB" sz="3200" dirty="0">
              <a:solidFill>
                <a:srgbClr val="002060"/>
              </a:solidFill>
              <a:latin typeface="Aharoni" panose="020B0604020202020204" pitchFamily="2" charset="-79"/>
              <a:cs typeface="Aharoni" panose="020B0604020202020204" pitchFamily="2" charset="-79"/>
            </a:endParaRPr>
          </a:p>
        </p:txBody>
      </p:sp>
      <p:pic>
        <p:nvPicPr>
          <p:cNvPr id="5" name="Picture 4">
            <a:extLst>
              <a:ext uri="{FF2B5EF4-FFF2-40B4-BE49-F238E27FC236}">
                <a16:creationId xmlns:a16="http://schemas.microsoft.com/office/drawing/2014/main" id="{94CE7297-86E7-4C02-B22D-D256A135DAAB}"/>
              </a:ext>
            </a:extLst>
          </p:cNvPr>
          <p:cNvPicPr>
            <a:picLocks noChangeAspect="1"/>
          </p:cNvPicPr>
          <p:nvPr/>
        </p:nvPicPr>
        <p:blipFill>
          <a:blip r:embed="rId2"/>
          <a:stretch>
            <a:fillRect/>
          </a:stretch>
        </p:blipFill>
        <p:spPr>
          <a:xfrm>
            <a:off x="5021296" y="131930"/>
            <a:ext cx="3045577" cy="2246757"/>
          </a:xfrm>
          <a:prstGeom prst="rect">
            <a:avLst/>
          </a:prstGeom>
        </p:spPr>
      </p:pic>
      <p:pic>
        <p:nvPicPr>
          <p:cNvPr id="6" name="Picture 5">
            <a:extLst>
              <a:ext uri="{FF2B5EF4-FFF2-40B4-BE49-F238E27FC236}">
                <a16:creationId xmlns:a16="http://schemas.microsoft.com/office/drawing/2014/main" id="{3FA6B012-1E87-4504-9882-E7B810C8DDBD}"/>
              </a:ext>
            </a:extLst>
          </p:cNvPr>
          <p:cNvPicPr>
            <a:picLocks noChangeAspect="1"/>
          </p:cNvPicPr>
          <p:nvPr/>
        </p:nvPicPr>
        <p:blipFill>
          <a:blip r:embed="rId3"/>
          <a:stretch>
            <a:fillRect/>
          </a:stretch>
        </p:blipFill>
        <p:spPr>
          <a:xfrm>
            <a:off x="8513677" y="4655127"/>
            <a:ext cx="3576920" cy="2003075"/>
          </a:xfrm>
          <a:prstGeom prst="rect">
            <a:avLst/>
          </a:prstGeom>
        </p:spPr>
      </p:pic>
      <p:pic>
        <p:nvPicPr>
          <p:cNvPr id="7" name="Picture 6">
            <a:extLst>
              <a:ext uri="{FF2B5EF4-FFF2-40B4-BE49-F238E27FC236}">
                <a16:creationId xmlns:a16="http://schemas.microsoft.com/office/drawing/2014/main" id="{4E5DBC89-FCE3-45B0-8DA0-F6DEA66E9593}"/>
              </a:ext>
            </a:extLst>
          </p:cNvPr>
          <p:cNvPicPr>
            <a:picLocks noChangeAspect="1"/>
          </p:cNvPicPr>
          <p:nvPr/>
        </p:nvPicPr>
        <p:blipFill>
          <a:blip r:embed="rId4"/>
          <a:stretch>
            <a:fillRect/>
          </a:stretch>
        </p:blipFill>
        <p:spPr>
          <a:xfrm>
            <a:off x="4726755" y="4615264"/>
            <a:ext cx="3129677" cy="2082800"/>
          </a:xfrm>
          <a:prstGeom prst="rect">
            <a:avLst/>
          </a:prstGeom>
        </p:spPr>
      </p:pic>
      <p:pic>
        <p:nvPicPr>
          <p:cNvPr id="8" name="Picture 7">
            <a:extLst>
              <a:ext uri="{FF2B5EF4-FFF2-40B4-BE49-F238E27FC236}">
                <a16:creationId xmlns:a16="http://schemas.microsoft.com/office/drawing/2014/main" id="{B3EEDA68-BA7A-4BE0-91B8-33B9DAAEB79A}"/>
              </a:ext>
            </a:extLst>
          </p:cNvPr>
          <p:cNvPicPr>
            <a:picLocks noChangeAspect="1"/>
          </p:cNvPicPr>
          <p:nvPr/>
        </p:nvPicPr>
        <p:blipFill>
          <a:blip r:embed="rId5"/>
          <a:stretch>
            <a:fillRect/>
          </a:stretch>
        </p:blipFill>
        <p:spPr>
          <a:xfrm>
            <a:off x="8791112" y="199798"/>
            <a:ext cx="3299485" cy="2082800"/>
          </a:xfrm>
          <a:prstGeom prst="rect">
            <a:avLst/>
          </a:prstGeom>
        </p:spPr>
      </p:pic>
      <p:pic>
        <p:nvPicPr>
          <p:cNvPr id="10" name="Picture 9">
            <a:extLst>
              <a:ext uri="{FF2B5EF4-FFF2-40B4-BE49-F238E27FC236}">
                <a16:creationId xmlns:a16="http://schemas.microsoft.com/office/drawing/2014/main" id="{B35BE26F-ABCE-42BD-837A-E72478ED4432}"/>
              </a:ext>
            </a:extLst>
          </p:cNvPr>
          <p:cNvPicPr>
            <a:picLocks noChangeAspect="1"/>
          </p:cNvPicPr>
          <p:nvPr/>
        </p:nvPicPr>
        <p:blipFill>
          <a:blip r:embed="rId6"/>
          <a:stretch>
            <a:fillRect/>
          </a:stretch>
        </p:blipFill>
        <p:spPr>
          <a:xfrm>
            <a:off x="6898667" y="2303762"/>
            <a:ext cx="3129677" cy="2434634"/>
          </a:xfrm>
          <a:prstGeom prst="rect">
            <a:avLst/>
          </a:prstGeom>
        </p:spPr>
      </p:pic>
    </p:spTree>
    <p:extLst>
      <p:ext uri="{BB962C8B-B14F-4D97-AF65-F5344CB8AC3E}">
        <p14:creationId xmlns:p14="http://schemas.microsoft.com/office/powerpoint/2010/main" val="1974256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2975815" cy="523220"/>
          </a:xfrm>
          <a:prstGeom prst="rect">
            <a:avLst/>
          </a:prstGeom>
          <a:noFill/>
        </p:spPr>
        <p:txBody>
          <a:bodyPr wrap="none" rtlCol="0">
            <a:spAutoFit/>
          </a:bodyPr>
          <a:lstStyle/>
          <a:p>
            <a:r>
              <a:rPr lang="en-GB" sz="2800" i="1" dirty="0"/>
              <a:t>14. Name the curry</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1547860" cy="2246769"/>
          </a:xfrm>
          <a:prstGeom prst="rect">
            <a:avLst/>
          </a:prstGeom>
          <a:noFill/>
        </p:spPr>
        <p:txBody>
          <a:bodyPr wrap="none" rtlCol="0">
            <a:spAutoFit/>
          </a:bodyPr>
          <a:lstStyle/>
          <a:p>
            <a:r>
              <a:rPr lang="en-GB" sz="2800" dirty="0"/>
              <a:t>1 Biryani</a:t>
            </a:r>
          </a:p>
          <a:p>
            <a:r>
              <a:rPr lang="en-GB" sz="2800" dirty="0"/>
              <a:t>2 Keema</a:t>
            </a:r>
          </a:p>
          <a:p>
            <a:r>
              <a:rPr lang="en-GB" sz="2800" dirty="0"/>
              <a:t>3 Korma</a:t>
            </a:r>
          </a:p>
          <a:p>
            <a:r>
              <a:rPr lang="en-GB" sz="2800" dirty="0"/>
              <a:t>4 Madras</a:t>
            </a:r>
          </a:p>
          <a:p>
            <a:r>
              <a:rPr lang="en-GB" sz="2800" dirty="0"/>
              <a:t>5 Saag</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70900" y="5098779"/>
            <a:ext cx="385042" cy="584775"/>
          </a:xfrm>
          <a:prstGeom prst="rect">
            <a:avLst/>
          </a:prstGeom>
          <a:noFill/>
        </p:spPr>
        <p:txBody>
          <a:bodyPr wrap="none" rtlCol="0">
            <a:spAutoFit/>
          </a:bodyPr>
          <a:lstStyle/>
          <a:p>
            <a:r>
              <a:rPr lang="en-GB" sz="3200" b="1" dirty="0"/>
              <a:t>E</a:t>
            </a:r>
          </a:p>
        </p:txBody>
      </p:sp>
      <p:sp>
        <p:nvSpPr>
          <p:cNvPr id="21" name="Rectangle 20">
            <a:extLst>
              <a:ext uri="{FF2B5EF4-FFF2-40B4-BE49-F238E27FC236}">
                <a16:creationId xmlns:a16="http://schemas.microsoft.com/office/drawing/2014/main" id="{BD6BB75A-BC6D-4B63-8F23-D70EF87ED213}"/>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D</a:t>
            </a:r>
          </a:p>
          <a:p>
            <a:pPr algn="ctr"/>
            <a:r>
              <a:rPr lang="pt-BR" sz="3200" dirty="0">
                <a:solidFill>
                  <a:srgbClr val="002060"/>
                </a:solidFill>
                <a:latin typeface="Aharoni" panose="020B0604020202020204" pitchFamily="2" charset="-79"/>
                <a:cs typeface="Aharoni" panose="020B0604020202020204" pitchFamily="2" charset="-79"/>
              </a:rPr>
              <a:t>2 E</a:t>
            </a:r>
          </a:p>
          <a:p>
            <a:pPr algn="ctr"/>
            <a:r>
              <a:rPr lang="pt-BR" sz="3200" dirty="0">
                <a:solidFill>
                  <a:srgbClr val="002060"/>
                </a:solidFill>
                <a:latin typeface="Aharoni" panose="020B0604020202020204" pitchFamily="2" charset="-79"/>
                <a:cs typeface="Aharoni" panose="020B0604020202020204" pitchFamily="2" charset="-79"/>
              </a:rPr>
              <a:t>3 A</a:t>
            </a:r>
          </a:p>
          <a:p>
            <a:pPr algn="ctr"/>
            <a:r>
              <a:rPr lang="pt-BR" sz="3200" dirty="0">
                <a:solidFill>
                  <a:srgbClr val="002060"/>
                </a:solidFill>
                <a:latin typeface="Aharoni" panose="020B0604020202020204" pitchFamily="2" charset="-79"/>
                <a:cs typeface="Aharoni" panose="020B0604020202020204" pitchFamily="2" charset="-79"/>
              </a:rPr>
              <a:t>4 B</a:t>
            </a:r>
          </a:p>
          <a:p>
            <a:pPr algn="ctr"/>
            <a:r>
              <a:rPr lang="pt-BR" sz="3200" dirty="0">
                <a:solidFill>
                  <a:srgbClr val="002060"/>
                </a:solidFill>
                <a:latin typeface="Aharoni" panose="020B0604020202020204" pitchFamily="2" charset="-79"/>
                <a:cs typeface="Aharoni" panose="020B0604020202020204" pitchFamily="2" charset="-79"/>
              </a:rPr>
              <a:t>5 E</a:t>
            </a:r>
            <a:endParaRPr lang="en-GB" sz="3200" dirty="0">
              <a:solidFill>
                <a:srgbClr val="002060"/>
              </a:solidFill>
              <a:latin typeface="Aharoni" panose="020B0604020202020204" pitchFamily="2" charset="-79"/>
              <a:cs typeface="Aharoni" panose="020B0604020202020204" pitchFamily="2" charset="-79"/>
            </a:endParaRPr>
          </a:p>
        </p:txBody>
      </p:sp>
      <p:pic>
        <p:nvPicPr>
          <p:cNvPr id="11266" name="Picture 2" descr="There are many types of curry throughout the world that are simmered in or covered with herbs and spices.">
            <a:extLst>
              <a:ext uri="{FF2B5EF4-FFF2-40B4-BE49-F238E27FC236}">
                <a16:creationId xmlns:a16="http://schemas.microsoft.com/office/drawing/2014/main" id="{2A532E73-216B-48C1-8CEF-013127A53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235" y="2428767"/>
            <a:ext cx="3644900" cy="243114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re are many types of curry throughout the world that are simmered in or covered with herbs and spices.">
            <a:extLst>
              <a:ext uri="{FF2B5EF4-FFF2-40B4-BE49-F238E27FC236}">
                <a16:creationId xmlns:a16="http://schemas.microsoft.com/office/drawing/2014/main" id="{746F1F06-AEF2-4CA0-8003-4D1836495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186" y="317931"/>
            <a:ext cx="3056270" cy="202936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Types of curry galore to inspire your next catered event.">
            <a:extLst>
              <a:ext uri="{FF2B5EF4-FFF2-40B4-BE49-F238E27FC236}">
                <a16:creationId xmlns:a16="http://schemas.microsoft.com/office/drawing/2014/main" id="{43FF5647-C49C-4F20-9F56-AD62C2AA4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5942" y="289552"/>
            <a:ext cx="3285221" cy="219288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Restaurant style Vegetable Biryani - Cook With Manali">
            <a:extLst>
              <a:ext uri="{FF2B5EF4-FFF2-40B4-BE49-F238E27FC236}">
                <a16:creationId xmlns:a16="http://schemas.microsoft.com/office/drawing/2014/main" id="{203A1650-DEC8-4615-9387-960A04C0AB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9120" y="4144241"/>
            <a:ext cx="2713759" cy="271375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Keema | Indian Spiced Mince Meat - Love Laugh Mirch">
            <a:extLst>
              <a:ext uri="{FF2B5EF4-FFF2-40B4-BE49-F238E27FC236}">
                <a16:creationId xmlns:a16="http://schemas.microsoft.com/office/drawing/2014/main" id="{16DF9DE0-07CA-4235-B076-AA4D82B844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2609" y="4623369"/>
            <a:ext cx="2914527" cy="212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265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D8D87-D9C3-4E84-8556-759F23153A9E}"/>
              </a:ext>
            </a:extLst>
          </p:cNvPr>
          <p:cNvPicPr>
            <a:picLocks noChangeAspect="1"/>
          </p:cNvPicPr>
          <p:nvPr/>
        </p:nvPicPr>
        <p:blipFill>
          <a:blip r:embed="rId2"/>
          <a:stretch>
            <a:fillRect/>
          </a:stretch>
        </p:blipFill>
        <p:spPr>
          <a:xfrm>
            <a:off x="7602040" y="2852698"/>
            <a:ext cx="2466685" cy="2466685"/>
          </a:xfrm>
          <a:prstGeom prst="rect">
            <a:avLst/>
          </a:prstGeom>
        </p:spPr>
      </p:pic>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923959" cy="523220"/>
          </a:xfrm>
          <a:prstGeom prst="rect">
            <a:avLst/>
          </a:prstGeom>
          <a:noFill/>
        </p:spPr>
        <p:txBody>
          <a:bodyPr wrap="none" rtlCol="0">
            <a:spAutoFit/>
          </a:bodyPr>
          <a:lstStyle/>
          <a:p>
            <a:r>
              <a:rPr lang="en-GB" sz="2800" i="1" dirty="0"/>
              <a:t>01. Confectionary slogans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7723589" cy="2246769"/>
          </a:xfrm>
          <a:prstGeom prst="rect">
            <a:avLst/>
          </a:prstGeom>
          <a:noFill/>
        </p:spPr>
        <p:txBody>
          <a:bodyPr wrap="none" rtlCol="0">
            <a:spAutoFit/>
          </a:bodyPr>
          <a:lstStyle/>
          <a:p>
            <a:pPr algn="l" fontAlgn="base"/>
            <a:r>
              <a:rPr lang="en-GB" sz="2800" dirty="0"/>
              <a:t>1 </a:t>
            </a:r>
            <a:r>
              <a:rPr lang="en-GB" sz="2800" b="0" i="0" dirty="0">
                <a:solidFill>
                  <a:srgbClr val="000000"/>
                </a:solidFill>
                <a:effectLst/>
                <a:latin typeface="Calibri" panose="020F0502020204030204" pitchFamily="34" charset="0"/>
              </a:rPr>
              <a:t>A hazelnut in every bit</a:t>
            </a:r>
          </a:p>
          <a:p>
            <a:pPr algn="l" fontAlgn="base"/>
            <a:r>
              <a:rPr lang="en-GB" sz="2800" dirty="0">
                <a:solidFill>
                  <a:srgbClr val="000000"/>
                </a:solidFill>
                <a:latin typeface="Calibri" panose="020F0502020204030204" pitchFamily="34" charset="0"/>
              </a:rPr>
              <a:t>2 </a:t>
            </a:r>
            <a:r>
              <a:rPr lang="en-GB" sz="2800" b="0" i="0" dirty="0">
                <a:solidFill>
                  <a:srgbClr val="000000"/>
                </a:solidFill>
                <a:effectLst/>
                <a:latin typeface="Calibri" panose="020F0502020204030204" pitchFamily="34" charset="0"/>
              </a:rPr>
              <a:t>Even Chewier than  Barrow in Furness Bus Depot</a:t>
            </a:r>
          </a:p>
          <a:p>
            <a:pPr algn="l" fontAlgn="base"/>
            <a:r>
              <a:rPr lang="en-GB" sz="2800" b="0" i="0" dirty="0">
                <a:solidFill>
                  <a:srgbClr val="000000"/>
                </a:solidFill>
                <a:effectLst/>
                <a:latin typeface="Calibri" panose="020F0502020204030204" pitchFamily="34" charset="0"/>
              </a:rPr>
              <a:t>3 Helps you work rest and play</a:t>
            </a:r>
          </a:p>
          <a:p>
            <a:pPr algn="l" fontAlgn="base"/>
            <a:r>
              <a:rPr lang="en-GB" sz="2800" b="0" i="0" dirty="0">
                <a:solidFill>
                  <a:srgbClr val="000000"/>
                </a:solidFill>
                <a:effectLst/>
                <a:latin typeface="Calibri" panose="020F0502020204030204" pitchFamily="34" charset="0"/>
              </a:rPr>
              <a:t>4 How do you eat yours?</a:t>
            </a:r>
          </a:p>
          <a:p>
            <a:pPr algn="l" fontAlgn="base"/>
            <a:r>
              <a:rPr lang="en-GB" sz="2800" b="0" i="0" dirty="0">
                <a:solidFill>
                  <a:srgbClr val="000000"/>
                </a:solidFill>
                <a:effectLst/>
                <a:latin typeface="Calibri" panose="020F0502020204030204" pitchFamily="34" charset="0"/>
              </a:rPr>
              <a:t>5 Made to make your mouth water</a:t>
            </a:r>
          </a:p>
        </p:txBody>
      </p:sp>
      <p:sp>
        <p:nvSpPr>
          <p:cNvPr id="9" name="TextBox 8">
            <a:extLst>
              <a:ext uri="{FF2B5EF4-FFF2-40B4-BE49-F238E27FC236}">
                <a16:creationId xmlns:a16="http://schemas.microsoft.com/office/drawing/2014/main" id="{F109BBDD-09EF-4039-AE21-262852DCCBD0}"/>
              </a:ext>
            </a:extLst>
          </p:cNvPr>
          <p:cNvSpPr txBox="1"/>
          <p:nvPr/>
        </p:nvSpPr>
        <p:spPr>
          <a:xfrm>
            <a:off x="4754606" y="443478"/>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642861" y="5419891"/>
            <a:ext cx="385042" cy="584775"/>
          </a:xfrm>
          <a:prstGeom prst="rect">
            <a:avLst/>
          </a:prstGeom>
          <a:noFill/>
        </p:spPr>
        <p:txBody>
          <a:bodyPr wrap="none" rtlCol="0">
            <a:spAutoFit/>
          </a:bodyPr>
          <a:lstStyle/>
          <a:p>
            <a:r>
              <a:rPr lang="en-GB" sz="3200" b="1" dirty="0"/>
              <a:t>E</a:t>
            </a:r>
          </a:p>
        </p:txBody>
      </p:sp>
      <p:sp>
        <p:nvSpPr>
          <p:cNvPr id="21" name="Rectangle 20">
            <a:extLst>
              <a:ext uri="{FF2B5EF4-FFF2-40B4-BE49-F238E27FC236}">
                <a16:creationId xmlns:a16="http://schemas.microsoft.com/office/drawing/2014/main" id="{1D196A94-3575-4985-B7DF-5E7B5982A707}"/>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A</a:t>
            </a:r>
          </a:p>
          <a:p>
            <a:pPr algn="ctr"/>
            <a:r>
              <a:rPr lang="pt-BR" sz="3200" dirty="0">
                <a:solidFill>
                  <a:srgbClr val="002060"/>
                </a:solidFill>
                <a:latin typeface="Aharoni" panose="020B0604020202020204" pitchFamily="2" charset="-79"/>
                <a:cs typeface="Aharoni" panose="020B0604020202020204" pitchFamily="2" charset="-79"/>
              </a:rPr>
              <a:t>2 C</a:t>
            </a:r>
          </a:p>
          <a:p>
            <a:pPr algn="ctr"/>
            <a:r>
              <a:rPr lang="pt-BR" sz="3200" dirty="0">
                <a:solidFill>
                  <a:srgbClr val="002060"/>
                </a:solidFill>
                <a:latin typeface="Aharoni" panose="020B0604020202020204" pitchFamily="2" charset="-79"/>
                <a:cs typeface="Aharoni" panose="020B0604020202020204" pitchFamily="2" charset="-79"/>
              </a:rPr>
              <a:t>3 B</a:t>
            </a:r>
          </a:p>
          <a:p>
            <a:pPr algn="ctr"/>
            <a:r>
              <a:rPr lang="pt-BR" sz="3200" dirty="0">
                <a:solidFill>
                  <a:srgbClr val="002060"/>
                </a:solidFill>
                <a:latin typeface="Aharoni" panose="020B0604020202020204" pitchFamily="2" charset="-79"/>
                <a:cs typeface="Aharoni" panose="020B0604020202020204" pitchFamily="2" charset="-79"/>
              </a:rPr>
              <a:t>4 E</a:t>
            </a:r>
          </a:p>
          <a:p>
            <a:pPr algn="ctr"/>
            <a:r>
              <a:rPr lang="pt-BR" sz="3200" dirty="0">
                <a:solidFill>
                  <a:srgbClr val="002060"/>
                </a:solidFill>
                <a:latin typeface="Aharoni" panose="020B0604020202020204" pitchFamily="2" charset="-79"/>
                <a:cs typeface="Aharoni" panose="020B0604020202020204" pitchFamily="2" charset="-79"/>
              </a:rPr>
              <a:t>5 D</a:t>
            </a:r>
            <a:endParaRPr lang="en-GB" sz="3200" dirty="0">
              <a:solidFill>
                <a:srgbClr val="002060"/>
              </a:solidFill>
              <a:latin typeface="Aharoni" panose="020B0604020202020204" pitchFamily="2" charset="-79"/>
              <a:cs typeface="Aharoni" panose="020B0604020202020204" pitchFamily="2" charset="-79"/>
            </a:endParaRPr>
          </a:p>
        </p:txBody>
      </p:sp>
      <p:pic>
        <p:nvPicPr>
          <p:cNvPr id="5" name="Picture 4">
            <a:extLst>
              <a:ext uri="{FF2B5EF4-FFF2-40B4-BE49-F238E27FC236}">
                <a16:creationId xmlns:a16="http://schemas.microsoft.com/office/drawing/2014/main" id="{2752645E-83A4-4D83-8CB4-02209F7645AE}"/>
              </a:ext>
            </a:extLst>
          </p:cNvPr>
          <p:cNvPicPr>
            <a:picLocks noChangeAspect="1"/>
          </p:cNvPicPr>
          <p:nvPr/>
        </p:nvPicPr>
        <p:blipFill>
          <a:blip r:embed="rId3"/>
          <a:stretch>
            <a:fillRect/>
          </a:stretch>
        </p:blipFill>
        <p:spPr>
          <a:xfrm>
            <a:off x="9057210" y="5298471"/>
            <a:ext cx="3014034" cy="1391479"/>
          </a:xfrm>
          <a:prstGeom prst="rect">
            <a:avLst/>
          </a:prstGeom>
        </p:spPr>
      </p:pic>
      <p:pic>
        <p:nvPicPr>
          <p:cNvPr id="6" name="Picture 5">
            <a:extLst>
              <a:ext uri="{FF2B5EF4-FFF2-40B4-BE49-F238E27FC236}">
                <a16:creationId xmlns:a16="http://schemas.microsoft.com/office/drawing/2014/main" id="{5B1500F5-2AE7-451D-8E8C-04CF78FCFF65}"/>
              </a:ext>
            </a:extLst>
          </p:cNvPr>
          <p:cNvPicPr>
            <a:picLocks noChangeAspect="1"/>
          </p:cNvPicPr>
          <p:nvPr/>
        </p:nvPicPr>
        <p:blipFill>
          <a:blip r:embed="rId4"/>
          <a:stretch>
            <a:fillRect/>
          </a:stretch>
        </p:blipFill>
        <p:spPr>
          <a:xfrm>
            <a:off x="9088748" y="0"/>
            <a:ext cx="2982496" cy="2982496"/>
          </a:xfrm>
          <a:prstGeom prst="rect">
            <a:avLst/>
          </a:prstGeom>
        </p:spPr>
      </p:pic>
      <p:pic>
        <p:nvPicPr>
          <p:cNvPr id="7" name="Picture 6">
            <a:extLst>
              <a:ext uri="{FF2B5EF4-FFF2-40B4-BE49-F238E27FC236}">
                <a16:creationId xmlns:a16="http://schemas.microsoft.com/office/drawing/2014/main" id="{1CA29A07-F1BE-4ADA-9F9D-F61CA18BAA98}"/>
              </a:ext>
            </a:extLst>
          </p:cNvPr>
          <p:cNvPicPr>
            <a:picLocks noChangeAspect="1"/>
          </p:cNvPicPr>
          <p:nvPr/>
        </p:nvPicPr>
        <p:blipFill>
          <a:blip r:embed="rId5"/>
          <a:stretch>
            <a:fillRect/>
          </a:stretch>
        </p:blipFill>
        <p:spPr>
          <a:xfrm>
            <a:off x="4816649" y="4429001"/>
            <a:ext cx="2195244" cy="2195244"/>
          </a:xfrm>
          <a:prstGeom prst="rect">
            <a:avLst/>
          </a:prstGeom>
        </p:spPr>
      </p:pic>
      <p:pic>
        <p:nvPicPr>
          <p:cNvPr id="8" name="Picture 7">
            <a:extLst>
              <a:ext uri="{FF2B5EF4-FFF2-40B4-BE49-F238E27FC236}">
                <a16:creationId xmlns:a16="http://schemas.microsoft.com/office/drawing/2014/main" id="{CDAAB041-AB0E-41C4-A3D4-95AA4E12AF7E}"/>
              </a:ext>
            </a:extLst>
          </p:cNvPr>
          <p:cNvPicPr>
            <a:picLocks noChangeAspect="1"/>
          </p:cNvPicPr>
          <p:nvPr/>
        </p:nvPicPr>
        <p:blipFill>
          <a:blip r:embed="rId6"/>
          <a:stretch>
            <a:fillRect/>
          </a:stretch>
        </p:blipFill>
        <p:spPr>
          <a:xfrm>
            <a:off x="5491466" y="196011"/>
            <a:ext cx="2698119" cy="1456984"/>
          </a:xfrm>
          <a:prstGeom prst="rect">
            <a:avLst/>
          </a:prstGeom>
        </p:spPr>
      </p:pic>
    </p:spTree>
    <p:extLst>
      <p:ext uri="{BB962C8B-B14F-4D97-AF65-F5344CB8AC3E}">
        <p14:creationId xmlns:p14="http://schemas.microsoft.com/office/powerpoint/2010/main" val="92022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mazon.com: Disney Parks - Goofy Soft Touch Magnet: Kitchen &amp; Dining">
            <a:extLst>
              <a:ext uri="{FF2B5EF4-FFF2-40B4-BE49-F238E27FC236}">
                <a16:creationId xmlns:a16="http://schemas.microsoft.com/office/drawing/2014/main" id="{5930CC6A-366A-4765-B239-BAFA11A15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2735" y="2450829"/>
            <a:ext cx="26479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om and Jerry&quot; Sticker by lnjones | Redbubble | Tom and jerry cartoon, Tom  and jerry wallpapers, Jerry images">
            <a:extLst>
              <a:ext uri="{FF2B5EF4-FFF2-40B4-BE49-F238E27FC236}">
                <a16:creationId xmlns:a16="http://schemas.microsoft.com/office/drawing/2014/main" id="{4914986E-B9F8-4203-A235-C58751954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3097" y="-17822"/>
            <a:ext cx="25717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ppy Birthday, Bugs Bunny! Wabbit turns 75 | Toronto.com">
            <a:extLst>
              <a:ext uri="{FF2B5EF4-FFF2-40B4-BE49-F238E27FC236}">
                <a16:creationId xmlns:a16="http://schemas.microsoft.com/office/drawing/2014/main" id="{5D499863-C881-4EE0-9A77-84F07DF4C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557" y="4129910"/>
            <a:ext cx="2702690" cy="27026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374642" cy="523220"/>
          </a:xfrm>
          <a:prstGeom prst="rect">
            <a:avLst/>
          </a:prstGeom>
          <a:noFill/>
        </p:spPr>
        <p:txBody>
          <a:bodyPr wrap="none" rtlCol="0">
            <a:spAutoFit/>
          </a:bodyPr>
          <a:lstStyle/>
          <a:p>
            <a:r>
              <a:rPr lang="en-GB" sz="2800" i="1" dirty="0"/>
              <a:t>02. Animation Studios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3811684" cy="2246769"/>
          </a:xfrm>
          <a:prstGeom prst="rect">
            <a:avLst/>
          </a:prstGeom>
          <a:noFill/>
        </p:spPr>
        <p:txBody>
          <a:bodyPr wrap="none" rtlCol="0">
            <a:spAutoFit/>
          </a:bodyPr>
          <a:lstStyle/>
          <a:p>
            <a:r>
              <a:rPr lang="en-GB" sz="2800" dirty="0"/>
              <a:t>1 </a:t>
            </a:r>
            <a:r>
              <a:rPr lang="it-IT" sz="2800" dirty="0"/>
              <a:t>Disney</a:t>
            </a:r>
          </a:p>
          <a:p>
            <a:r>
              <a:rPr lang="it-IT" sz="2800" dirty="0"/>
              <a:t>2 Hanna-Barbera</a:t>
            </a:r>
          </a:p>
          <a:p>
            <a:r>
              <a:rPr lang="it-IT" sz="2800" dirty="0"/>
              <a:t>3 Metro-Goldwyn-Mayer</a:t>
            </a:r>
          </a:p>
          <a:p>
            <a:r>
              <a:rPr lang="it-IT" sz="2800" dirty="0"/>
              <a:t>4 TerryToons</a:t>
            </a:r>
          </a:p>
          <a:p>
            <a:r>
              <a:rPr lang="it-IT" sz="2800" dirty="0"/>
              <a:t>5 Warner Bros</a:t>
            </a:r>
            <a:endParaRPr lang="en-GB" sz="2800" dirty="0"/>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9115643" y="5098779"/>
            <a:ext cx="385042" cy="584775"/>
          </a:xfrm>
          <a:prstGeom prst="rect">
            <a:avLst/>
          </a:prstGeom>
          <a:noFill/>
        </p:spPr>
        <p:txBody>
          <a:bodyPr wrap="none" rtlCol="0">
            <a:spAutoFit/>
          </a:bodyPr>
          <a:lstStyle/>
          <a:p>
            <a:r>
              <a:rPr lang="en-GB" sz="3200" b="1" dirty="0"/>
              <a:t>E</a:t>
            </a:r>
          </a:p>
        </p:txBody>
      </p:sp>
      <p:sp>
        <p:nvSpPr>
          <p:cNvPr id="23" name="Rectangle 22">
            <a:extLst>
              <a:ext uri="{FF2B5EF4-FFF2-40B4-BE49-F238E27FC236}">
                <a16:creationId xmlns:a16="http://schemas.microsoft.com/office/drawing/2014/main" id="{1DB66A93-FEA5-4B9D-8307-11596B2FDAEC}"/>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C</a:t>
            </a:r>
          </a:p>
          <a:p>
            <a:pPr algn="ctr"/>
            <a:r>
              <a:rPr lang="pt-BR" sz="3200" dirty="0">
                <a:solidFill>
                  <a:srgbClr val="002060"/>
                </a:solidFill>
                <a:latin typeface="Aharoni" panose="020B0604020202020204" pitchFamily="2" charset="-79"/>
                <a:cs typeface="Aharoni" panose="020B0604020202020204" pitchFamily="2" charset="-79"/>
              </a:rPr>
              <a:t>2 A</a:t>
            </a:r>
          </a:p>
          <a:p>
            <a:pPr algn="ctr"/>
            <a:r>
              <a:rPr lang="pt-BR" sz="3200" dirty="0">
                <a:solidFill>
                  <a:srgbClr val="002060"/>
                </a:solidFill>
                <a:latin typeface="Aharoni" panose="020B0604020202020204" pitchFamily="2" charset="-79"/>
                <a:cs typeface="Aharoni" panose="020B0604020202020204" pitchFamily="2" charset="-79"/>
              </a:rPr>
              <a:t>3 D</a:t>
            </a:r>
          </a:p>
          <a:p>
            <a:pPr algn="ctr"/>
            <a:r>
              <a:rPr lang="pt-BR" sz="3200" dirty="0">
                <a:solidFill>
                  <a:srgbClr val="002060"/>
                </a:solidFill>
                <a:latin typeface="Aharoni" panose="020B0604020202020204" pitchFamily="2" charset="-79"/>
                <a:cs typeface="Aharoni" panose="020B0604020202020204" pitchFamily="2" charset="-79"/>
              </a:rPr>
              <a:t>4 E</a:t>
            </a:r>
          </a:p>
          <a:p>
            <a:pPr algn="ctr"/>
            <a:r>
              <a:rPr lang="pt-BR" sz="3200" dirty="0">
                <a:solidFill>
                  <a:srgbClr val="002060"/>
                </a:solidFill>
                <a:latin typeface="Aharoni" panose="020B0604020202020204" pitchFamily="2" charset="-79"/>
                <a:cs typeface="Aharoni" panose="020B0604020202020204" pitchFamily="2" charset="-79"/>
              </a:rPr>
              <a:t>5 B</a:t>
            </a:r>
            <a:endParaRPr lang="en-GB" sz="3200" dirty="0">
              <a:solidFill>
                <a:srgbClr val="002060"/>
              </a:solidFill>
              <a:latin typeface="Aharoni" panose="020B0604020202020204" pitchFamily="2" charset="-79"/>
              <a:cs typeface="Aharoni" panose="020B0604020202020204" pitchFamily="2" charset="-79"/>
            </a:endParaRPr>
          </a:p>
        </p:txBody>
      </p:sp>
      <p:pic>
        <p:nvPicPr>
          <p:cNvPr id="2052" name="Picture 4" descr="50+ Best Deputy Dog images | cartoon, classic cartoons, deputy">
            <a:extLst>
              <a:ext uri="{FF2B5EF4-FFF2-40B4-BE49-F238E27FC236}">
                <a16:creationId xmlns:a16="http://schemas.microsoft.com/office/drawing/2014/main" id="{3341037A-7C8B-4DBB-83E8-94D36DB2D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8230" y="4475709"/>
            <a:ext cx="19812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cooby-Doo | Warner Bros. Entertainment Wiki | Fandom">
            <a:extLst>
              <a:ext uri="{FF2B5EF4-FFF2-40B4-BE49-F238E27FC236}">
                <a16:creationId xmlns:a16="http://schemas.microsoft.com/office/drawing/2014/main" id="{567DEF9A-0587-4CB2-8B6C-1B54922B2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2806" y="642420"/>
            <a:ext cx="26479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38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2206053" cy="523220"/>
          </a:xfrm>
          <a:prstGeom prst="rect">
            <a:avLst/>
          </a:prstGeom>
          <a:noFill/>
        </p:spPr>
        <p:txBody>
          <a:bodyPr wrap="none" rtlCol="0">
            <a:spAutoFit/>
          </a:bodyPr>
          <a:lstStyle/>
          <a:p>
            <a:r>
              <a:rPr lang="en-GB" sz="2800" i="1" dirty="0"/>
              <a:t>03. Girl Bands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2044149" cy="2246769"/>
          </a:xfrm>
          <a:prstGeom prst="rect">
            <a:avLst/>
          </a:prstGeom>
          <a:noFill/>
        </p:spPr>
        <p:txBody>
          <a:bodyPr wrap="none" rtlCol="0">
            <a:spAutoFit/>
          </a:bodyPr>
          <a:lstStyle/>
          <a:p>
            <a:r>
              <a:rPr lang="en-GB" sz="2800" dirty="0"/>
              <a:t>1 Girls Aloud</a:t>
            </a:r>
          </a:p>
          <a:p>
            <a:r>
              <a:rPr lang="en-GB" sz="2800" dirty="0"/>
              <a:t>2 Little Mix</a:t>
            </a:r>
          </a:p>
          <a:p>
            <a:r>
              <a:rPr lang="en-GB" sz="2800" dirty="0"/>
              <a:t>3 Saturdays</a:t>
            </a:r>
          </a:p>
          <a:p>
            <a:r>
              <a:rPr lang="en-GB" sz="2800" dirty="0"/>
              <a:t>4 Spice Girls</a:t>
            </a:r>
          </a:p>
          <a:p>
            <a:r>
              <a:rPr lang="en-GB" sz="2800" dirty="0"/>
              <a:t>5 </a:t>
            </a:r>
            <a:r>
              <a:rPr lang="en-GB" sz="2800" dirty="0" err="1"/>
              <a:t>Sugababes</a:t>
            </a:r>
            <a:endParaRPr lang="en-GB" sz="2800" dirty="0"/>
          </a:p>
        </p:txBody>
      </p:sp>
      <p:sp>
        <p:nvSpPr>
          <p:cNvPr id="9" name="TextBox 8">
            <a:extLst>
              <a:ext uri="{FF2B5EF4-FFF2-40B4-BE49-F238E27FC236}">
                <a16:creationId xmlns:a16="http://schemas.microsoft.com/office/drawing/2014/main" id="{F109BBDD-09EF-4039-AE21-262852DCCBD0}"/>
              </a:ext>
            </a:extLst>
          </p:cNvPr>
          <p:cNvSpPr txBox="1"/>
          <p:nvPr/>
        </p:nvSpPr>
        <p:spPr>
          <a:xfrm>
            <a:off x="3959177" y="1779032"/>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194584" y="1168599"/>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sp>
        <p:nvSpPr>
          <p:cNvPr id="21" name="Rectangle 20">
            <a:extLst>
              <a:ext uri="{FF2B5EF4-FFF2-40B4-BE49-F238E27FC236}">
                <a16:creationId xmlns:a16="http://schemas.microsoft.com/office/drawing/2014/main" id="{AD63764F-8E28-4A36-8065-FAEAE81E5EEE}"/>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D</a:t>
            </a:r>
          </a:p>
          <a:p>
            <a:pPr algn="ctr"/>
            <a:r>
              <a:rPr lang="pt-BR" sz="3200" dirty="0">
                <a:solidFill>
                  <a:srgbClr val="002060"/>
                </a:solidFill>
                <a:latin typeface="Aharoni" panose="020B0604020202020204" pitchFamily="2" charset="-79"/>
                <a:cs typeface="Aharoni" panose="020B0604020202020204" pitchFamily="2" charset="-79"/>
              </a:rPr>
              <a:t>2 E</a:t>
            </a:r>
          </a:p>
          <a:p>
            <a:pPr algn="ctr"/>
            <a:r>
              <a:rPr lang="pt-BR" sz="3200" dirty="0">
                <a:solidFill>
                  <a:srgbClr val="002060"/>
                </a:solidFill>
                <a:latin typeface="Aharoni" panose="020B0604020202020204" pitchFamily="2" charset="-79"/>
                <a:cs typeface="Aharoni" panose="020B0604020202020204" pitchFamily="2" charset="-79"/>
              </a:rPr>
              <a:t>3 A</a:t>
            </a:r>
          </a:p>
          <a:p>
            <a:pPr algn="ctr"/>
            <a:r>
              <a:rPr lang="pt-BR" sz="3200" dirty="0">
                <a:solidFill>
                  <a:srgbClr val="002060"/>
                </a:solidFill>
                <a:latin typeface="Aharoni" panose="020B0604020202020204" pitchFamily="2" charset="-79"/>
                <a:cs typeface="Aharoni" panose="020B0604020202020204" pitchFamily="2" charset="-79"/>
              </a:rPr>
              <a:t>4 C</a:t>
            </a:r>
          </a:p>
          <a:p>
            <a:pPr algn="ctr"/>
            <a:r>
              <a:rPr lang="pt-BR" sz="3200" dirty="0">
                <a:solidFill>
                  <a:srgbClr val="002060"/>
                </a:solidFill>
                <a:latin typeface="Aharoni" panose="020B0604020202020204" pitchFamily="2" charset="-79"/>
                <a:cs typeface="Aharoni" panose="020B0604020202020204" pitchFamily="2" charset="-79"/>
              </a:rPr>
              <a:t>5 B</a:t>
            </a:r>
            <a:endParaRPr lang="en-GB" sz="3200" dirty="0">
              <a:solidFill>
                <a:srgbClr val="002060"/>
              </a:solidFill>
              <a:latin typeface="Aharoni" panose="020B0604020202020204" pitchFamily="2" charset="-79"/>
              <a:cs typeface="Aharoni" panose="020B0604020202020204" pitchFamily="2" charset="-79"/>
            </a:endParaRPr>
          </a:p>
        </p:txBody>
      </p:sp>
      <p:pic>
        <p:nvPicPr>
          <p:cNvPr id="1028" name="Picture 4">
            <a:extLst>
              <a:ext uri="{FF2B5EF4-FFF2-40B4-BE49-F238E27FC236}">
                <a16:creationId xmlns:a16="http://schemas.microsoft.com/office/drawing/2014/main" id="{2B3159AC-6815-442E-A54E-2193AAA8D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742" y="4504675"/>
            <a:ext cx="3364778" cy="22762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C1A1FE2-C4BB-4386-A118-4BEA23AB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9423" y="4577499"/>
            <a:ext cx="3319700" cy="2212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ugababes - New Songs, Playlists &amp; Latest News - BBC Music">
            <a:extLst>
              <a:ext uri="{FF2B5EF4-FFF2-40B4-BE49-F238E27FC236}">
                <a16:creationId xmlns:a16="http://schemas.microsoft.com/office/drawing/2014/main" id="{59810EEC-55DD-4D57-B893-472DB78E6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0124" y="376314"/>
            <a:ext cx="3635213" cy="20448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Saturdays - where are they now? | Celebrity | Heat">
            <a:extLst>
              <a:ext uri="{FF2B5EF4-FFF2-40B4-BE49-F238E27FC236}">
                <a16:creationId xmlns:a16="http://schemas.microsoft.com/office/drawing/2014/main" id="{9A00BE21-9262-4E12-BDC4-F5CBAD174F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087" y="433564"/>
            <a:ext cx="3743753" cy="21053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pice Girls">
            <a:extLst>
              <a:ext uri="{FF2B5EF4-FFF2-40B4-BE49-F238E27FC236}">
                <a16:creationId xmlns:a16="http://schemas.microsoft.com/office/drawing/2014/main" id="{03F7E410-FC69-4C5F-9486-3ED9F00557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601" y="2447399"/>
            <a:ext cx="4042991" cy="227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27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1652184" cy="523220"/>
          </a:xfrm>
          <a:prstGeom prst="rect">
            <a:avLst/>
          </a:prstGeom>
          <a:noFill/>
        </p:spPr>
        <p:txBody>
          <a:bodyPr wrap="none" rtlCol="0">
            <a:spAutoFit/>
          </a:bodyPr>
          <a:lstStyle/>
          <a:p>
            <a:r>
              <a:rPr lang="en-GB" sz="2800" i="1" dirty="0"/>
              <a:t>04. Artists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2080185" cy="2246769"/>
          </a:xfrm>
          <a:prstGeom prst="rect">
            <a:avLst/>
          </a:prstGeom>
          <a:noFill/>
        </p:spPr>
        <p:txBody>
          <a:bodyPr wrap="none" rtlCol="0">
            <a:spAutoFit/>
          </a:bodyPr>
          <a:lstStyle/>
          <a:p>
            <a:r>
              <a:rPr lang="en-GB" sz="2800" dirty="0"/>
              <a:t>1 </a:t>
            </a:r>
            <a:r>
              <a:rPr lang="fr-FR" sz="2800" dirty="0"/>
              <a:t>Matisse</a:t>
            </a:r>
          </a:p>
          <a:p>
            <a:r>
              <a:rPr lang="fr-FR" sz="2800" dirty="0"/>
              <a:t>2 Monet</a:t>
            </a:r>
          </a:p>
          <a:p>
            <a:r>
              <a:rPr lang="fr-FR" sz="2800" dirty="0"/>
              <a:t>3 Picasso</a:t>
            </a:r>
          </a:p>
          <a:p>
            <a:r>
              <a:rPr lang="fr-FR" sz="2800" dirty="0"/>
              <a:t>4 Rembrandt</a:t>
            </a:r>
          </a:p>
          <a:p>
            <a:r>
              <a:rPr lang="fr-FR" sz="2800" dirty="0"/>
              <a:t>5 Van Gogh</a:t>
            </a:r>
            <a:endParaRPr lang="en-GB" sz="2800" dirty="0"/>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684384" y="3462299"/>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sp>
        <p:nvSpPr>
          <p:cNvPr id="21" name="Rectangle 20">
            <a:extLst>
              <a:ext uri="{FF2B5EF4-FFF2-40B4-BE49-F238E27FC236}">
                <a16:creationId xmlns:a16="http://schemas.microsoft.com/office/drawing/2014/main" id="{1C705719-CE3C-4FA3-8B47-C9BF3334A6CF}"/>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B</a:t>
            </a:r>
          </a:p>
          <a:p>
            <a:pPr algn="ctr"/>
            <a:r>
              <a:rPr lang="pt-BR" sz="3200" dirty="0">
                <a:solidFill>
                  <a:srgbClr val="002060"/>
                </a:solidFill>
                <a:latin typeface="Aharoni" panose="020B0604020202020204" pitchFamily="2" charset="-79"/>
                <a:cs typeface="Aharoni" panose="020B0604020202020204" pitchFamily="2" charset="-79"/>
              </a:rPr>
              <a:t>2 E</a:t>
            </a:r>
          </a:p>
          <a:p>
            <a:pPr algn="ctr"/>
            <a:r>
              <a:rPr lang="pt-BR" sz="3200" dirty="0">
                <a:solidFill>
                  <a:srgbClr val="002060"/>
                </a:solidFill>
                <a:latin typeface="Aharoni" panose="020B0604020202020204" pitchFamily="2" charset="-79"/>
                <a:cs typeface="Aharoni" panose="020B0604020202020204" pitchFamily="2" charset="-79"/>
              </a:rPr>
              <a:t>3 D</a:t>
            </a:r>
          </a:p>
          <a:p>
            <a:pPr algn="ctr"/>
            <a:r>
              <a:rPr lang="pt-BR" sz="3200" dirty="0">
                <a:solidFill>
                  <a:srgbClr val="002060"/>
                </a:solidFill>
                <a:latin typeface="Aharoni" panose="020B0604020202020204" pitchFamily="2" charset="-79"/>
                <a:cs typeface="Aharoni" panose="020B0604020202020204" pitchFamily="2" charset="-79"/>
              </a:rPr>
              <a:t>4 A</a:t>
            </a:r>
          </a:p>
          <a:p>
            <a:pPr algn="ctr"/>
            <a:r>
              <a:rPr lang="pt-BR" sz="3200" dirty="0">
                <a:solidFill>
                  <a:srgbClr val="002060"/>
                </a:solidFill>
                <a:latin typeface="Aharoni" panose="020B0604020202020204" pitchFamily="2" charset="-79"/>
                <a:cs typeface="Aharoni" panose="020B0604020202020204" pitchFamily="2" charset="-79"/>
              </a:rPr>
              <a:t>5 C</a:t>
            </a:r>
            <a:endParaRPr lang="en-GB" sz="3200" dirty="0">
              <a:solidFill>
                <a:srgbClr val="002060"/>
              </a:solidFill>
              <a:latin typeface="Aharoni" panose="020B0604020202020204" pitchFamily="2" charset="-79"/>
              <a:cs typeface="Aharoni" panose="020B0604020202020204" pitchFamily="2" charset="-79"/>
            </a:endParaRPr>
          </a:p>
        </p:txBody>
      </p:sp>
      <p:pic>
        <p:nvPicPr>
          <p:cNvPr id="4098" name="Picture 2" descr="The Night Watch - Wikipedia">
            <a:extLst>
              <a:ext uri="{FF2B5EF4-FFF2-40B4-BE49-F238E27FC236}">
                <a16:creationId xmlns:a16="http://schemas.microsoft.com/office/drawing/2014/main" id="{6F3B8BBF-7AA6-4D82-9A3E-5C3A5035F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153" y="89906"/>
            <a:ext cx="2881536" cy="24133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an Gogh the Wild Man? Try Van Gogh the Suburban Professional - The New  York Times">
            <a:extLst>
              <a:ext uri="{FF2B5EF4-FFF2-40B4-BE49-F238E27FC236}">
                <a16:creationId xmlns:a16="http://schemas.microsoft.com/office/drawing/2014/main" id="{C02B395E-8ED2-464F-A3A7-BFADBB2E6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867" y="2338704"/>
            <a:ext cx="2849028" cy="224676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blo Picasso Art - Home | Facebook">
            <a:extLst>
              <a:ext uri="{FF2B5EF4-FFF2-40B4-BE49-F238E27FC236}">
                <a16:creationId xmlns:a16="http://schemas.microsoft.com/office/drawing/2014/main" id="{1574914C-712D-482E-83F5-D6E93A5C0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537" y="451929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Monet The Waterlily Pond With The Japanese Bridge painting - The  Waterlily Pond With The Japanese Bridge print for sale">
            <a:extLst>
              <a:ext uri="{FF2B5EF4-FFF2-40B4-BE49-F238E27FC236}">
                <a16:creationId xmlns:a16="http://schemas.microsoft.com/office/drawing/2014/main" id="{23D6D6AD-0E3E-4576-BCCB-748B4F51E6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2086" y="4143007"/>
            <a:ext cx="2765038" cy="268124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atisse Painting The Dance 1910 by Henri Matisse Oil On Canvas Painting Oil Painting  Matisse Wall Art Painting Decor Modern Oil Painting Art (8 x 10):  Amazon.co.uk: Kitchen &amp; Home">
            <a:extLst>
              <a:ext uri="{FF2B5EF4-FFF2-40B4-BE49-F238E27FC236}">
                <a16:creationId xmlns:a16="http://schemas.microsoft.com/office/drawing/2014/main" id="{C480C0EB-DD15-4213-B947-A714B54D4B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7557" y="38056"/>
            <a:ext cx="3201791" cy="216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26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4277709" cy="523220"/>
          </a:xfrm>
          <a:prstGeom prst="rect">
            <a:avLst/>
          </a:prstGeom>
          <a:noFill/>
        </p:spPr>
        <p:txBody>
          <a:bodyPr wrap="none" rtlCol="0">
            <a:spAutoFit/>
          </a:bodyPr>
          <a:lstStyle/>
          <a:p>
            <a:r>
              <a:rPr lang="en-GB" sz="2800" i="1" dirty="0"/>
              <a:t>05. Gerry Anderson Enemies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2628027" cy="2246769"/>
          </a:xfrm>
          <a:prstGeom prst="rect">
            <a:avLst/>
          </a:prstGeom>
          <a:noFill/>
        </p:spPr>
        <p:txBody>
          <a:bodyPr wrap="none" rtlCol="0">
            <a:spAutoFit/>
          </a:bodyPr>
          <a:lstStyle/>
          <a:p>
            <a:r>
              <a:rPr lang="en-GB" sz="2800" dirty="0"/>
              <a:t>1 Captain Scarlet</a:t>
            </a:r>
          </a:p>
          <a:p>
            <a:r>
              <a:rPr lang="en-GB" sz="2800" dirty="0"/>
              <a:t>2 Stingray</a:t>
            </a:r>
          </a:p>
          <a:p>
            <a:r>
              <a:rPr lang="en-GB" sz="2800" dirty="0"/>
              <a:t>3 </a:t>
            </a:r>
            <a:r>
              <a:rPr lang="en-GB" sz="2800" dirty="0" err="1"/>
              <a:t>Terrahawks</a:t>
            </a:r>
            <a:endParaRPr lang="en-GB" sz="2800" dirty="0"/>
          </a:p>
          <a:p>
            <a:r>
              <a:rPr lang="en-GB" sz="2800" dirty="0"/>
              <a:t>4 Thunderbirds</a:t>
            </a:r>
          </a:p>
          <a:p>
            <a:r>
              <a:rPr lang="en-GB" sz="2800" dirty="0"/>
              <a:t>5 UFO</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sp>
        <p:nvSpPr>
          <p:cNvPr id="21" name="Rectangle 20">
            <a:extLst>
              <a:ext uri="{FF2B5EF4-FFF2-40B4-BE49-F238E27FC236}">
                <a16:creationId xmlns:a16="http://schemas.microsoft.com/office/drawing/2014/main" id="{AE40B589-3345-4760-844C-9E07470187E0}"/>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C</a:t>
            </a:r>
          </a:p>
          <a:p>
            <a:pPr algn="ctr"/>
            <a:r>
              <a:rPr lang="pt-BR" sz="3200" dirty="0">
                <a:solidFill>
                  <a:srgbClr val="002060"/>
                </a:solidFill>
                <a:latin typeface="Aharoni" panose="020B0604020202020204" pitchFamily="2" charset="-79"/>
                <a:cs typeface="Aharoni" panose="020B0604020202020204" pitchFamily="2" charset="-79"/>
              </a:rPr>
              <a:t>2 A</a:t>
            </a:r>
          </a:p>
          <a:p>
            <a:pPr algn="ctr"/>
            <a:r>
              <a:rPr lang="pt-BR" sz="3200" dirty="0">
                <a:solidFill>
                  <a:srgbClr val="002060"/>
                </a:solidFill>
                <a:latin typeface="Aharoni" panose="020B0604020202020204" pitchFamily="2" charset="-79"/>
                <a:cs typeface="Aharoni" panose="020B0604020202020204" pitchFamily="2" charset="-79"/>
              </a:rPr>
              <a:t>3 B</a:t>
            </a:r>
          </a:p>
          <a:p>
            <a:pPr algn="ctr"/>
            <a:r>
              <a:rPr lang="pt-BR" sz="3200" dirty="0">
                <a:solidFill>
                  <a:srgbClr val="002060"/>
                </a:solidFill>
                <a:latin typeface="Aharoni" panose="020B0604020202020204" pitchFamily="2" charset="-79"/>
                <a:cs typeface="Aharoni" panose="020B0604020202020204" pitchFamily="2" charset="-79"/>
              </a:rPr>
              <a:t>4 E</a:t>
            </a:r>
          </a:p>
          <a:p>
            <a:pPr algn="ctr"/>
            <a:r>
              <a:rPr lang="pt-BR" sz="3200" dirty="0">
                <a:solidFill>
                  <a:srgbClr val="002060"/>
                </a:solidFill>
                <a:latin typeface="Aharoni" panose="020B0604020202020204" pitchFamily="2" charset="-79"/>
                <a:cs typeface="Aharoni" panose="020B0604020202020204" pitchFamily="2" charset="-79"/>
              </a:rPr>
              <a:t>5 D</a:t>
            </a:r>
            <a:endParaRPr lang="en-GB" sz="3200" dirty="0">
              <a:solidFill>
                <a:srgbClr val="002060"/>
              </a:solidFill>
              <a:latin typeface="Aharoni" panose="020B0604020202020204" pitchFamily="2" charset="-79"/>
              <a:cs typeface="Aharoni" panose="020B0604020202020204" pitchFamily="2" charset="-79"/>
            </a:endParaRPr>
          </a:p>
        </p:txBody>
      </p:sp>
      <p:pic>
        <p:nvPicPr>
          <p:cNvPr id="5122" name="Picture 2" descr="Zelda (Terrahawks) (@ZeldaOfGuk) | Twitter">
            <a:extLst>
              <a:ext uri="{FF2B5EF4-FFF2-40B4-BE49-F238E27FC236}">
                <a16:creationId xmlns:a16="http://schemas.microsoft.com/office/drawing/2014/main" id="{E91FDC71-0065-4926-9F47-3C8F5EC92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366" y="232884"/>
            <a:ext cx="1932633" cy="26742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Hood&quot; | Thunderbirds Wiki | Fandom">
            <a:extLst>
              <a:ext uri="{FF2B5EF4-FFF2-40B4-BE49-F238E27FC236}">
                <a16:creationId xmlns:a16="http://schemas.microsoft.com/office/drawing/2014/main" id="{774577B9-6DD3-4DA8-B1C0-7F099CB90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6069" y="4648124"/>
            <a:ext cx="1656687" cy="207085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quaphibians | Stingray Wiki | Fandom">
            <a:extLst>
              <a:ext uri="{FF2B5EF4-FFF2-40B4-BE49-F238E27FC236}">
                <a16:creationId xmlns:a16="http://schemas.microsoft.com/office/drawing/2014/main" id="{948624CB-69C8-4861-907A-D2E84A7836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5513" y="355565"/>
            <a:ext cx="32385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op 75 spaceships in movies and TV part 4 | Den of Geek">
            <a:extLst>
              <a:ext uri="{FF2B5EF4-FFF2-40B4-BE49-F238E27FC236}">
                <a16:creationId xmlns:a16="http://schemas.microsoft.com/office/drawing/2014/main" id="{4F2EED9F-0EF2-405F-B9E2-F4F0D50CAF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448" y="4688025"/>
            <a:ext cx="3082541" cy="205502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The Mysterons | Captain Scarlet And The Mysterons | Fandom">
            <a:extLst>
              <a:ext uri="{FF2B5EF4-FFF2-40B4-BE49-F238E27FC236}">
                <a16:creationId xmlns:a16="http://schemas.microsoft.com/office/drawing/2014/main" id="{E0028599-84BC-4A77-85DB-8278C10A34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6457" y="2869457"/>
            <a:ext cx="2600325"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972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hemical structure of Aspirin | Download Scientific Diagram">
            <a:extLst>
              <a:ext uri="{FF2B5EF4-FFF2-40B4-BE49-F238E27FC236}">
                <a16:creationId xmlns:a16="http://schemas.microsoft.com/office/drawing/2014/main" id="{FC2A5DBF-CD2A-4EB0-AD67-C6B060C44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0659" y="623509"/>
            <a:ext cx="3010262" cy="20274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816750" cy="523220"/>
          </a:xfrm>
          <a:prstGeom prst="rect">
            <a:avLst/>
          </a:prstGeom>
          <a:noFill/>
        </p:spPr>
        <p:txBody>
          <a:bodyPr wrap="none" rtlCol="0">
            <a:spAutoFit/>
          </a:bodyPr>
          <a:lstStyle/>
          <a:p>
            <a:r>
              <a:rPr lang="en-GB" sz="2800" i="1" dirty="0"/>
              <a:t>06. Chemicals (too easy!)</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1852238" cy="2246769"/>
          </a:xfrm>
          <a:prstGeom prst="rect">
            <a:avLst/>
          </a:prstGeom>
          <a:noFill/>
        </p:spPr>
        <p:txBody>
          <a:bodyPr wrap="none" rtlCol="0">
            <a:spAutoFit/>
          </a:bodyPr>
          <a:lstStyle/>
          <a:p>
            <a:r>
              <a:rPr lang="en-GB" sz="2800" dirty="0"/>
              <a:t>1 Aspirin</a:t>
            </a:r>
          </a:p>
          <a:p>
            <a:r>
              <a:rPr lang="en-GB" sz="2800" dirty="0"/>
              <a:t>2 Caffeine</a:t>
            </a:r>
          </a:p>
          <a:p>
            <a:r>
              <a:rPr lang="en-GB" sz="2800" dirty="0"/>
              <a:t>3 Lactose</a:t>
            </a:r>
          </a:p>
          <a:p>
            <a:r>
              <a:rPr lang="en-GB" sz="2800" dirty="0"/>
              <a:t>4 LSD</a:t>
            </a:r>
          </a:p>
          <a:p>
            <a:r>
              <a:rPr lang="en-GB" sz="2800" dirty="0"/>
              <a:t>5 Vitamin C</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sp>
        <p:nvSpPr>
          <p:cNvPr id="21" name="Rectangle 20">
            <a:extLst>
              <a:ext uri="{FF2B5EF4-FFF2-40B4-BE49-F238E27FC236}">
                <a16:creationId xmlns:a16="http://schemas.microsoft.com/office/drawing/2014/main" id="{3998F921-A4ED-495A-AD35-CFC8ED14457E}"/>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B</a:t>
            </a:r>
          </a:p>
          <a:p>
            <a:pPr algn="ctr"/>
            <a:r>
              <a:rPr lang="pt-BR" sz="3200" dirty="0">
                <a:solidFill>
                  <a:srgbClr val="002060"/>
                </a:solidFill>
                <a:latin typeface="Aharoni" panose="020B0604020202020204" pitchFamily="2" charset="-79"/>
                <a:cs typeface="Aharoni" panose="020B0604020202020204" pitchFamily="2" charset="-79"/>
              </a:rPr>
              <a:t>2 C</a:t>
            </a:r>
          </a:p>
          <a:p>
            <a:pPr algn="ctr"/>
            <a:r>
              <a:rPr lang="pt-BR" sz="3200" dirty="0">
                <a:solidFill>
                  <a:srgbClr val="002060"/>
                </a:solidFill>
                <a:latin typeface="Aharoni" panose="020B0604020202020204" pitchFamily="2" charset="-79"/>
                <a:cs typeface="Aharoni" panose="020B0604020202020204" pitchFamily="2" charset="-79"/>
              </a:rPr>
              <a:t>3 E</a:t>
            </a:r>
          </a:p>
          <a:p>
            <a:pPr algn="ctr"/>
            <a:r>
              <a:rPr lang="pt-BR" sz="3200" dirty="0">
                <a:solidFill>
                  <a:srgbClr val="002060"/>
                </a:solidFill>
                <a:latin typeface="Aharoni" panose="020B0604020202020204" pitchFamily="2" charset="-79"/>
                <a:cs typeface="Aharoni" panose="020B0604020202020204" pitchFamily="2" charset="-79"/>
              </a:rPr>
              <a:t>4 A</a:t>
            </a:r>
          </a:p>
          <a:p>
            <a:pPr algn="ctr"/>
            <a:r>
              <a:rPr lang="pt-BR" sz="3200" dirty="0">
                <a:solidFill>
                  <a:srgbClr val="002060"/>
                </a:solidFill>
                <a:latin typeface="Aharoni" panose="020B0604020202020204" pitchFamily="2" charset="-79"/>
                <a:cs typeface="Aharoni" panose="020B0604020202020204" pitchFamily="2" charset="-79"/>
              </a:rPr>
              <a:t>5 D</a:t>
            </a:r>
            <a:endParaRPr lang="en-GB" sz="3200" dirty="0">
              <a:solidFill>
                <a:srgbClr val="002060"/>
              </a:solidFill>
              <a:latin typeface="Aharoni" panose="020B0604020202020204" pitchFamily="2" charset="-79"/>
              <a:cs typeface="Aharoni" panose="020B0604020202020204" pitchFamily="2" charset="-79"/>
            </a:endParaRPr>
          </a:p>
        </p:txBody>
      </p:sp>
      <p:pic>
        <p:nvPicPr>
          <p:cNvPr id="6146" name="Picture 2" descr="Caffeine - Wikipedia">
            <a:extLst>
              <a:ext uri="{FF2B5EF4-FFF2-40B4-BE49-F238E27FC236}">
                <a16:creationId xmlns:a16="http://schemas.microsoft.com/office/drawing/2014/main" id="{C4A281CC-9F80-44CB-AAC7-4457D4E7E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472" y="2650986"/>
            <a:ext cx="2357090" cy="228823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Vitamin C - Wikipedia">
            <a:extLst>
              <a:ext uri="{FF2B5EF4-FFF2-40B4-BE49-F238E27FC236}">
                <a16:creationId xmlns:a16="http://schemas.microsoft.com/office/drawing/2014/main" id="{D6F89F27-576A-4566-8543-FA4C40ED2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529" y="4671371"/>
            <a:ext cx="3283624" cy="194281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1F5B6A8-DD5D-4F50-BB8E-5B18DBFAA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1231" y="362988"/>
            <a:ext cx="3179023" cy="284561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Lactose: definition, digestion, intolerance, lactulose">
            <a:extLst>
              <a:ext uri="{FF2B5EF4-FFF2-40B4-BE49-F238E27FC236}">
                <a16:creationId xmlns:a16="http://schemas.microsoft.com/office/drawing/2014/main" id="{5AF236D5-B702-4399-8A16-A5D6F49AFC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9050" y="4709755"/>
            <a:ext cx="3010262" cy="208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57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386248" cy="523220"/>
          </a:xfrm>
          <a:prstGeom prst="rect">
            <a:avLst/>
          </a:prstGeom>
          <a:noFill/>
        </p:spPr>
        <p:txBody>
          <a:bodyPr wrap="none" rtlCol="0">
            <a:spAutoFit/>
          </a:bodyPr>
          <a:lstStyle/>
          <a:p>
            <a:r>
              <a:rPr lang="en-GB" sz="2800" i="1" dirty="0"/>
              <a:t>07. Invertebrate Phyla</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2655086" cy="2246769"/>
          </a:xfrm>
          <a:prstGeom prst="rect">
            <a:avLst/>
          </a:prstGeom>
          <a:noFill/>
        </p:spPr>
        <p:txBody>
          <a:bodyPr wrap="none" rtlCol="0">
            <a:spAutoFit/>
          </a:bodyPr>
          <a:lstStyle/>
          <a:p>
            <a:r>
              <a:rPr lang="en-GB" sz="2800" dirty="0"/>
              <a:t>1 Annelida</a:t>
            </a:r>
          </a:p>
          <a:p>
            <a:r>
              <a:rPr lang="en-GB" sz="2800" dirty="0"/>
              <a:t>2 Arthropoda</a:t>
            </a:r>
          </a:p>
          <a:p>
            <a:r>
              <a:rPr lang="en-GB" sz="2800" dirty="0"/>
              <a:t>3 Cnidaria</a:t>
            </a:r>
          </a:p>
          <a:p>
            <a:r>
              <a:rPr lang="en-GB" sz="2800" dirty="0"/>
              <a:t>4 Echinodermata</a:t>
            </a:r>
          </a:p>
          <a:p>
            <a:r>
              <a:rPr lang="en-GB" sz="2800" dirty="0"/>
              <a:t>5 Mollusca</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082667" y="118893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sp>
        <p:nvSpPr>
          <p:cNvPr id="21" name="Rectangle 20">
            <a:extLst>
              <a:ext uri="{FF2B5EF4-FFF2-40B4-BE49-F238E27FC236}">
                <a16:creationId xmlns:a16="http://schemas.microsoft.com/office/drawing/2014/main" id="{86659A70-473F-4380-8F31-2746F485F297}"/>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C</a:t>
            </a:r>
          </a:p>
          <a:p>
            <a:pPr algn="ctr"/>
            <a:r>
              <a:rPr lang="pt-BR" sz="3200" dirty="0">
                <a:solidFill>
                  <a:srgbClr val="002060"/>
                </a:solidFill>
                <a:latin typeface="Aharoni" panose="020B0604020202020204" pitchFamily="2" charset="-79"/>
                <a:cs typeface="Aharoni" panose="020B0604020202020204" pitchFamily="2" charset="-79"/>
              </a:rPr>
              <a:t>2 E</a:t>
            </a:r>
          </a:p>
          <a:p>
            <a:pPr algn="ctr"/>
            <a:r>
              <a:rPr lang="pt-BR" sz="3200" dirty="0">
                <a:solidFill>
                  <a:srgbClr val="002060"/>
                </a:solidFill>
                <a:latin typeface="Aharoni" panose="020B0604020202020204" pitchFamily="2" charset="-79"/>
                <a:cs typeface="Aharoni" panose="020B0604020202020204" pitchFamily="2" charset="-79"/>
              </a:rPr>
              <a:t>3 D</a:t>
            </a:r>
          </a:p>
          <a:p>
            <a:pPr algn="ctr"/>
            <a:r>
              <a:rPr lang="pt-BR" sz="3200" dirty="0">
                <a:solidFill>
                  <a:srgbClr val="002060"/>
                </a:solidFill>
                <a:latin typeface="Aharoni" panose="020B0604020202020204" pitchFamily="2" charset="-79"/>
                <a:cs typeface="Aharoni" panose="020B0604020202020204" pitchFamily="2" charset="-79"/>
              </a:rPr>
              <a:t>4 A</a:t>
            </a:r>
          </a:p>
          <a:p>
            <a:pPr algn="ctr"/>
            <a:r>
              <a:rPr lang="pt-BR" sz="3200" dirty="0">
                <a:solidFill>
                  <a:srgbClr val="002060"/>
                </a:solidFill>
                <a:latin typeface="Aharoni" panose="020B0604020202020204" pitchFamily="2" charset="-79"/>
                <a:cs typeface="Aharoni" panose="020B0604020202020204" pitchFamily="2" charset="-79"/>
              </a:rPr>
              <a:t>5 B</a:t>
            </a:r>
            <a:endParaRPr lang="en-GB" sz="3200" dirty="0">
              <a:solidFill>
                <a:srgbClr val="002060"/>
              </a:solidFill>
              <a:latin typeface="Aharoni" panose="020B0604020202020204" pitchFamily="2" charset="-79"/>
              <a:cs typeface="Aharoni" panose="020B0604020202020204" pitchFamily="2" charset="-79"/>
            </a:endParaRPr>
          </a:p>
        </p:txBody>
      </p:sp>
      <p:pic>
        <p:nvPicPr>
          <p:cNvPr id="7170" name="Picture 2">
            <a:extLst>
              <a:ext uri="{FF2B5EF4-FFF2-40B4-BE49-F238E27FC236}">
                <a16:creationId xmlns:a16="http://schemas.microsoft.com/office/drawing/2014/main" id="{47B3DF59-0E2B-48D0-8DB4-6264FB8A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4837" y="2708332"/>
            <a:ext cx="3024189" cy="201054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E414571-DFC6-418F-A7DC-16E4FAC30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358" y="4841522"/>
            <a:ext cx="2476040" cy="191521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5FD2899-CA2F-4EEB-934A-8A40CAC53D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934" y="433563"/>
            <a:ext cx="3001903" cy="206139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The Octopus: An Alien Among Us | Literary Hub">
            <a:extLst>
              <a:ext uri="{FF2B5EF4-FFF2-40B4-BE49-F238E27FC236}">
                <a16:creationId xmlns:a16="http://schemas.microsoft.com/office/drawing/2014/main" id="{4D45D909-6333-4F31-9232-8F5445C53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8006" y="484415"/>
            <a:ext cx="3678112" cy="161223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arthropod - Kids | Britannica Kids | Homework Help">
            <a:extLst>
              <a:ext uri="{FF2B5EF4-FFF2-40B4-BE49-F238E27FC236}">
                <a16:creationId xmlns:a16="http://schemas.microsoft.com/office/drawing/2014/main" id="{C54EB0D0-0B04-46B1-A641-071600580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5685" y="4927027"/>
            <a:ext cx="2620682" cy="182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71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11F06D-9D74-4DC1-9F88-17AA2A4D198B}"/>
              </a:ext>
            </a:extLst>
          </p:cNvPr>
          <p:cNvSpPr/>
          <p:nvPr/>
        </p:nvSpPr>
        <p:spPr>
          <a:xfrm>
            <a:off x="4144161" y="369116"/>
            <a:ext cx="7877263" cy="62857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624838" cy="523220"/>
          </a:xfrm>
          <a:prstGeom prst="rect">
            <a:avLst/>
          </a:prstGeom>
          <a:noFill/>
        </p:spPr>
        <p:txBody>
          <a:bodyPr wrap="none" rtlCol="0">
            <a:spAutoFit/>
          </a:bodyPr>
          <a:lstStyle/>
          <a:p>
            <a:r>
              <a:rPr lang="en-GB" sz="2800" i="1" dirty="0"/>
              <a:t>08. Enemy </a:t>
            </a:r>
            <a:r>
              <a:rPr lang="en-GB" sz="2800" i="1" dirty="0" err="1"/>
              <a:t>Spacestation</a:t>
            </a:r>
            <a:endParaRPr lang="en-GB" sz="2800" i="1" dirty="0"/>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3265125" cy="2246769"/>
          </a:xfrm>
          <a:prstGeom prst="rect">
            <a:avLst/>
          </a:prstGeom>
          <a:noFill/>
        </p:spPr>
        <p:txBody>
          <a:bodyPr wrap="none" rtlCol="0">
            <a:spAutoFit/>
          </a:bodyPr>
          <a:lstStyle/>
          <a:p>
            <a:r>
              <a:rPr lang="en-GB" sz="2800" dirty="0"/>
              <a:t>1 Battlestar Galactica</a:t>
            </a:r>
          </a:p>
          <a:p>
            <a:r>
              <a:rPr lang="en-GB" sz="2800" dirty="0"/>
              <a:t>2 Independence Day</a:t>
            </a:r>
          </a:p>
          <a:p>
            <a:r>
              <a:rPr lang="en-GB" sz="2800" dirty="0"/>
              <a:t>3 </a:t>
            </a:r>
            <a:r>
              <a:rPr lang="en-GB" sz="2800" dirty="0" err="1"/>
              <a:t>Moonraker</a:t>
            </a:r>
            <a:endParaRPr lang="en-GB" sz="2800" dirty="0"/>
          </a:p>
          <a:p>
            <a:r>
              <a:rPr lang="en-GB" sz="2800" dirty="0"/>
              <a:t>4 Star Trek</a:t>
            </a:r>
          </a:p>
          <a:p>
            <a:r>
              <a:rPr lang="en-GB" sz="2800" dirty="0"/>
              <a:t>5 Star Wars</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solidFill>
                  <a:schemeClr val="bg1"/>
                </a:solidFill>
              </a:rPr>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solidFill>
                  <a:schemeClr val="bg1"/>
                </a:solidFill>
              </a:rPr>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solidFill>
                  <a:schemeClr val="bg1"/>
                </a:solidFill>
              </a:rPr>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203293" y="4967891"/>
            <a:ext cx="385042" cy="584775"/>
          </a:xfrm>
          <a:prstGeom prst="rect">
            <a:avLst/>
          </a:prstGeom>
          <a:noFill/>
        </p:spPr>
        <p:txBody>
          <a:bodyPr wrap="none" rtlCol="0">
            <a:spAutoFit/>
          </a:bodyPr>
          <a:lstStyle/>
          <a:p>
            <a:r>
              <a:rPr lang="en-GB" sz="3200" b="1" dirty="0">
                <a:solidFill>
                  <a:schemeClr val="bg1"/>
                </a:solidFill>
              </a:rPr>
              <a:t>E</a:t>
            </a:r>
          </a:p>
        </p:txBody>
      </p:sp>
      <p:sp>
        <p:nvSpPr>
          <p:cNvPr id="21" name="Rectangle 20">
            <a:extLst>
              <a:ext uri="{FF2B5EF4-FFF2-40B4-BE49-F238E27FC236}">
                <a16:creationId xmlns:a16="http://schemas.microsoft.com/office/drawing/2014/main" id="{62D33212-5761-488D-8E48-75C04B1DF4D9}"/>
              </a:ext>
            </a:extLst>
          </p:cNvPr>
          <p:cNvSpPr/>
          <p:nvPr/>
        </p:nvSpPr>
        <p:spPr>
          <a:xfrm>
            <a:off x="1128446" y="3713603"/>
            <a:ext cx="1830674" cy="2910642"/>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pt-BR" sz="3200" dirty="0">
                <a:solidFill>
                  <a:srgbClr val="002060"/>
                </a:solidFill>
                <a:latin typeface="Aharoni" panose="020B0604020202020204" pitchFamily="2" charset="-79"/>
                <a:cs typeface="Aharoni" panose="020B0604020202020204" pitchFamily="2" charset="-79"/>
              </a:rPr>
              <a:t>1 D</a:t>
            </a:r>
          </a:p>
          <a:p>
            <a:pPr algn="ctr"/>
            <a:r>
              <a:rPr lang="pt-BR" sz="3200" dirty="0">
                <a:solidFill>
                  <a:srgbClr val="002060"/>
                </a:solidFill>
                <a:latin typeface="Aharoni" panose="020B0604020202020204" pitchFamily="2" charset="-79"/>
                <a:cs typeface="Aharoni" panose="020B0604020202020204" pitchFamily="2" charset="-79"/>
              </a:rPr>
              <a:t>2 C</a:t>
            </a:r>
          </a:p>
          <a:p>
            <a:pPr algn="ctr"/>
            <a:r>
              <a:rPr lang="pt-BR" sz="3200" dirty="0">
                <a:solidFill>
                  <a:srgbClr val="002060"/>
                </a:solidFill>
                <a:latin typeface="Aharoni" panose="020B0604020202020204" pitchFamily="2" charset="-79"/>
                <a:cs typeface="Aharoni" panose="020B0604020202020204" pitchFamily="2" charset="-79"/>
              </a:rPr>
              <a:t>3 E</a:t>
            </a:r>
          </a:p>
          <a:p>
            <a:pPr algn="ctr"/>
            <a:r>
              <a:rPr lang="pt-BR" sz="3200" dirty="0">
                <a:solidFill>
                  <a:srgbClr val="002060"/>
                </a:solidFill>
                <a:latin typeface="Aharoni" panose="020B0604020202020204" pitchFamily="2" charset="-79"/>
                <a:cs typeface="Aharoni" panose="020B0604020202020204" pitchFamily="2" charset="-79"/>
              </a:rPr>
              <a:t>4 B</a:t>
            </a:r>
          </a:p>
          <a:p>
            <a:pPr algn="ctr"/>
            <a:r>
              <a:rPr lang="pt-BR" sz="3200" dirty="0">
                <a:solidFill>
                  <a:srgbClr val="002060"/>
                </a:solidFill>
                <a:latin typeface="Aharoni" panose="020B0604020202020204" pitchFamily="2" charset="-79"/>
                <a:cs typeface="Aharoni" panose="020B0604020202020204" pitchFamily="2" charset="-79"/>
              </a:rPr>
              <a:t>5 A</a:t>
            </a:r>
            <a:endParaRPr lang="en-GB" sz="3200" dirty="0">
              <a:solidFill>
                <a:srgbClr val="002060"/>
              </a:solidFill>
              <a:latin typeface="Aharoni" panose="020B0604020202020204" pitchFamily="2" charset="-79"/>
              <a:cs typeface="Aharoni" panose="020B0604020202020204" pitchFamily="2" charset="-79"/>
            </a:endParaRPr>
          </a:p>
        </p:txBody>
      </p:sp>
      <p:pic>
        <p:nvPicPr>
          <p:cNvPr id="9220" name="Picture 4" descr="BSG OS BaseStar">
            <a:extLst>
              <a:ext uri="{FF2B5EF4-FFF2-40B4-BE49-F238E27FC236}">
                <a16:creationId xmlns:a16="http://schemas.microsoft.com/office/drawing/2014/main" id="{7D312AFA-79B9-48F7-891B-1C826964C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73" y="4294972"/>
            <a:ext cx="3144882" cy="235989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Borg Cube">
            <a:extLst>
              <a:ext uri="{FF2B5EF4-FFF2-40B4-BE49-F238E27FC236}">
                <a16:creationId xmlns:a16="http://schemas.microsoft.com/office/drawing/2014/main" id="{709A5ABA-B1A3-40FD-A987-CA4DDCC3F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7557" y="638731"/>
            <a:ext cx="2944361" cy="1656203"/>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6 Things that Resemble the Death Star | Mental Floss">
            <a:extLst>
              <a:ext uri="{FF2B5EF4-FFF2-40B4-BE49-F238E27FC236}">
                <a16:creationId xmlns:a16="http://schemas.microsoft.com/office/drawing/2014/main" id="{A43101BF-37C9-4452-B07A-B7F5B5DBC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243" y="610459"/>
            <a:ext cx="3919416" cy="22019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109BBDD-09EF-4039-AE21-262852DCCBD0}"/>
              </a:ext>
            </a:extLst>
          </p:cNvPr>
          <p:cNvSpPr txBox="1"/>
          <p:nvPr/>
        </p:nvSpPr>
        <p:spPr>
          <a:xfrm>
            <a:off x="4787356" y="1500389"/>
            <a:ext cx="327047" cy="584775"/>
          </a:xfrm>
          <a:prstGeom prst="rect">
            <a:avLst/>
          </a:prstGeom>
          <a:noFill/>
        </p:spPr>
        <p:txBody>
          <a:bodyPr wrap="square" rtlCol="0">
            <a:spAutoFit/>
          </a:bodyPr>
          <a:lstStyle/>
          <a:p>
            <a:r>
              <a:rPr lang="en-GB" sz="3200" b="1" dirty="0">
                <a:solidFill>
                  <a:schemeClr val="bg1"/>
                </a:solidFill>
              </a:rPr>
              <a:t>A</a:t>
            </a:r>
          </a:p>
        </p:txBody>
      </p:sp>
      <p:pic>
        <p:nvPicPr>
          <p:cNvPr id="9226" name="Picture 10" descr="Moonraker Space Station | The Evil Wiki | Fandom">
            <a:extLst>
              <a:ext uri="{FF2B5EF4-FFF2-40B4-BE49-F238E27FC236}">
                <a16:creationId xmlns:a16="http://schemas.microsoft.com/office/drawing/2014/main" id="{39600A78-C8AF-428F-9CA9-2483DE410C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3274" y="4479637"/>
            <a:ext cx="3210454" cy="2043016"/>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A Queen's Pod is the command vessel of a Harvester Queen. It is attached close to the center of a Harvester Mothership. During the War of 2016, Earth's Harvester Queen detached her pod from her Harvester Mothership, and flew it to lead in an assault on Area 51 in order to capture the Sphere.">
            <a:extLst>
              <a:ext uri="{FF2B5EF4-FFF2-40B4-BE49-F238E27FC236}">
                <a16:creationId xmlns:a16="http://schemas.microsoft.com/office/drawing/2014/main" id="{EC178488-6E53-4CE7-8DE8-39F57D57A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1338" y="2479542"/>
            <a:ext cx="2944361" cy="152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352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TotalTime>
  <Words>468</Words>
  <Application>Microsoft Office PowerPoint</Application>
  <PresentationFormat>Widescreen</PresentationFormat>
  <Paragraphs>226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Aharoni</vt:lpstr>
      <vt:lpstr>Arial</vt:lpstr>
      <vt:lpstr>Brush Script MT</vt:lpstr>
      <vt:lpstr>Calibri</vt:lpstr>
      <vt:lpstr>Calibri Light</vt:lpstr>
      <vt:lpstr>Office Theme</vt:lpstr>
      <vt:lpstr>Match Five!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Match Five!</dc:title>
  <dc:creator>Andy Joel</dc:creator>
  <cp:lastModifiedBy>Andy Joel</cp:lastModifiedBy>
  <cp:revision>53</cp:revision>
  <dcterms:created xsi:type="dcterms:W3CDTF">2020-07-02T15:42:07Z</dcterms:created>
  <dcterms:modified xsi:type="dcterms:W3CDTF">2020-09-19T09:59:18Z</dcterms:modified>
</cp:coreProperties>
</file>